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Ex1.xml" ContentType="application/vnd.ms-office.chartex+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4.xml" ContentType="application/vnd.ms-office.chartex+xml"/>
  <Override PartName="/ppt/charts/style9.xml" ContentType="application/vnd.ms-office.chartstyle+xml"/>
  <Override PartName="/ppt/charts/colors9.xml" ContentType="application/vnd.ms-office.chartcolorstyle+xml"/>
  <Override PartName="/ppt/charts/chart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Ex5.xml" ContentType="application/vnd.ms-office.chartex+xml"/>
  <Override PartName="/ppt/charts/style11.xml" ContentType="application/vnd.ms-office.chartstyle+xml"/>
  <Override PartName="/ppt/charts/colors11.xml" ContentType="application/vnd.ms-office.chartcolorstyle+xml"/>
  <Override PartName="/ppt/charts/chart7.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Ex6.xml" ContentType="application/vnd.ms-office.chartex+xml"/>
  <Override PartName="/ppt/charts/style13.xml" ContentType="application/vnd.ms-office.chartstyle+xml"/>
  <Override PartName="/ppt/charts/colors13.xml" ContentType="application/vnd.ms-office.chartcolorstyle+xml"/>
  <Override PartName="/ppt/charts/chart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Ex7.xml" ContentType="application/vnd.ms-office.chartex+xml"/>
  <Override PartName="/ppt/charts/style17.xml" ContentType="application/vnd.ms-office.chartstyle+xml"/>
  <Override PartName="/ppt/charts/colors17.xml" ContentType="application/vnd.ms-office.chartcolorstyle+xml"/>
  <Override PartName="/ppt/charts/chart1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Ex8.xml" ContentType="application/vnd.ms-office.chartex+xml"/>
  <Override PartName="/ppt/charts/style19.xml" ContentType="application/vnd.ms-office.chartstyle+xml"/>
  <Override PartName="/ppt/charts/colors19.xml" ContentType="application/vnd.ms-office.chartcolorstyle+xml"/>
  <Override PartName="/ppt/charts/chart1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xml" ContentType="application/vnd.openxmlformats-officedocument.presentationml.notesSlide+xml"/>
  <Override PartName="/ppt/charts/chart1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Ex9.xml" ContentType="application/vnd.ms-office.chartex+xml"/>
  <Override PartName="/ppt/charts/style22.xml" ContentType="application/vnd.ms-office.chartstyle+xml"/>
  <Override PartName="/ppt/charts/colors22.xml" ContentType="application/vnd.ms-office.chartcolorstyle+xml"/>
  <Override PartName="/ppt/charts/chart1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1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1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1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18.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19.xml" ContentType="application/vnd.openxmlformats-officedocument.drawingml.chart+xml"/>
  <Override PartName="/ppt/charts/style28.xml" ContentType="application/vnd.ms-office.chartstyle+xml"/>
  <Override PartName="/ppt/charts/colors28.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5"/>
  </p:notesMasterIdLst>
  <p:sldIdLst>
    <p:sldId id="274" r:id="rId5"/>
    <p:sldId id="377" r:id="rId6"/>
    <p:sldId id="378" r:id="rId7"/>
    <p:sldId id="408" r:id="rId8"/>
    <p:sldId id="277" r:id="rId9"/>
    <p:sldId id="382" r:id="rId10"/>
    <p:sldId id="409" r:id="rId11"/>
    <p:sldId id="400" r:id="rId12"/>
    <p:sldId id="404" r:id="rId13"/>
    <p:sldId id="403" r:id="rId14"/>
    <p:sldId id="402" r:id="rId15"/>
    <p:sldId id="405" r:id="rId16"/>
    <p:sldId id="406" r:id="rId17"/>
    <p:sldId id="397" r:id="rId18"/>
    <p:sldId id="407" r:id="rId19"/>
    <p:sldId id="410" r:id="rId20"/>
    <p:sldId id="411" r:id="rId21"/>
    <p:sldId id="412" r:id="rId22"/>
    <p:sldId id="413" r:id="rId23"/>
    <p:sldId id="396" r:id="rId24"/>
    <p:sldId id="391" r:id="rId25"/>
    <p:sldId id="392" r:id="rId26"/>
    <p:sldId id="380" r:id="rId27"/>
    <p:sldId id="393" r:id="rId28"/>
    <p:sldId id="414" r:id="rId29"/>
    <p:sldId id="415" r:id="rId30"/>
    <p:sldId id="383" r:id="rId31"/>
    <p:sldId id="387" r:id="rId32"/>
    <p:sldId id="384" r:id="rId33"/>
    <p:sldId id="388" r:id="rId34"/>
    <p:sldId id="386" r:id="rId35"/>
    <p:sldId id="389" r:id="rId36"/>
    <p:sldId id="390" r:id="rId37"/>
    <p:sldId id="385" r:id="rId38"/>
    <p:sldId id="381" r:id="rId39"/>
    <p:sldId id="394" r:id="rId40"/>
    <p:sldId id="395" r:id="rId41"/>
    <p:sldId id="399" r:id="rId42"/>
    <p:sldId id="417" r:id="rId43"/>
    <p:sldId id="41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620698-30F1-0A87-BCAB-1D25207999AA}" name="Tawanda Makombo" initials="TM" userId="S::tawanda@cra-sa.com::e9402fae-3aea-4c66-9b7a-80ef22fc47fb" providerId="AD"/>
  <p188:author id="{EEF0E8BB-EF15-C8F7-CAF4-322D9A29088F}" name="Chris Hattingh" initials="CH" userId="S::chris@cra-sa.com::7ac05d33-5c1a-4f6d-9457-6b5ee3271c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wanda Makombo" initials="TM [2]" lastIdx="1" clrIdx="6">
    <p:extLst>
      <p:ext uri="{19B8F6BF-5375-455C-9EA6-DF929625EA0E}">
        <p15:presenceInfo xmlns:p15="http://schemas.microsoft.com/office/powerpoint/2012/main" userId="S::tawanda@cra-sa.com::e9402fae-3aea-4c66-9b7a-80ef22fc47fb" providerId="AD"/>
      </p:ext>
    </p:extLst>
  </p:cmAuthor>
  <p:cmAuthor id="1" name="Hermann Pretorius" initials="HP" lastIdx="1" clrIdx="0">
    <p:extLst>
      <p:ext uri="{19B8F6BF-5375-455C-9EA6-DF929625EA0E}">
        <p15:presenceInfo xmlns:p15="http://schemas.microsoft.com/office/powerpoint/2012/main" userId="Hermann Pretorius" providerId="None"/>
      </p:ext>
    </p:extLst>
  </p:cmAuthor>
  <p:cmAuthor id="8" name="John Endres" initials="JE" lastIdx="1" clrIdx="7">
    <p:extLst>
      <p:ext uri="{19B8F6BF-5375-455C-9EA6-DF929625EA0E}">
        <p15:presenceInfo xmlns:p15="http://schemas.microsoft.com/office/powerpoint/2012/main" userId="S::john.endres@irr.org.za::bb0f0a43-0063-44ae-bb05-d75891ba4760" providerId="AD"/>
      </p:ext>
    </p:extLst>
  </p:cmAuthor>
  <p:cmAuthor id="2" name="Chris Hattingh" initials="CH" lastIdx="46" clrIdx="1">
    <p:extLst>
      <p:ext uri="{19B8F6BF-5375-455C-9EA6-DF929625EA0E}">
        <p15:presenceInfo xmlns:p15="http://schemas.microsoft.com/office/powerpoint/2012/main" userId="S::chris@cra-sa.com::7ac05d33-5c1a-4f6d-9457-6b5ee3271c33" providerId="AD"/>
      </p:ext>
    </p:extLst>
  </p:cmAuthor>
  <p:cmAuthor id="3" name="Marius Roodt" initials="MR" lastIdx="8" clrIdx="2">
    <p:extLst>
      <p:ext uri="{19B8F6BF-5375-455C-9EA6-DF929625EA0E}">
        <p15:presenceInfo xmlns:p15="http://schemas.microsoft.com/office/powerpoint/2012/main" userId="S::marius@irr.org.za::c78f6f27-02da-4802-9632-2746b90a86ca" providerId="AD"/>
      </p:ext>
    </p:extLst>
  </p:cmAuthor>
  <p:cmAuthor id="4" name="Tawanda Makombo" initials="TM" lastIdx="9" clrIdx="3">
    <p:extLst>
      <p:ext uri="{19B8F6BF-5375-455C-9EA6-DF929625EA0E}">
        <p15:presenceInfo xmlns:p15="http://schemas.microsoft.com/office/powerpoint/2012/main" userId="Tawanda Makombo" providerId="None"/>
      </p:ext>
    </p:extLst>
  </p:cmAuthor>
  <p:cmAuthor id="5" name="Makone Maja" initials="MM" lastIdx="3" clrIdx="4">
    <p:extLst>
      <p:ext uri="{19B8F6BF-5375-455C-9EA6-DF929625EA0E}">
        <p15:presenceInfo xmlns:p15="http://schemas.microsoft.com/office/powerpoint/2012/main" userId="S::makone@cra-sa.com::fbf7ba99-0285-443f-8b95-b1970715fe25" providerId="AD"/>
      </p:ext>
    </p:extLst>
  </p:cmAuthor>
  <p:cmAuthor id="6" name="Carika Middelberg" initials="CM" lastIdx="1" clrIdx="5">
    <p:extLst>
      <p:ext uri="{19B8F6BF-5375-455C-9EA6-DF929625EA0E}">
        <p15:presenceInfo xmlns:p15="http://schemas.microsoft.com/office/powerpoint/2012/main" userId="S::carika@cra-sa.com::304230b0-4bfe-4a19-b51f-81b353f671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9184"/>
    <a:srgbClr val="EA5E00"/>
    <a:srgbClr val="EA6400"/>
    <a:srgbClr val="FF8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E690B-6447-4700-90B3-5CE10EA4336B}" v="1557" dt="2023-11-28T07:27:01.5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288" autoAdjust="0"/>
  </p:normalViewPr>
  <p:slideViewPr>
    <p:cSldViewPr snapToGrid="0">
      <p:cViewPr varScale="1">
        <p:scale>
          <a:sx n="47" d="100"/>
          <a:sy n="47" d="100"/>
        </p:scale>
        <p:origin x="76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6.xml"/><Relationship Id="rId1" Type="http://schemas.microsoft.com/office/2011/relationships/chartStyle" Target="style1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8.xml"/><Relationship Id="rId1" Type="http://schemas.microsoft.com/office/2011/relationships/chartStyle" Target="style18.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0.xml"/><Relationship Id="rId1" Type="http://schemas.microsoft.com/office/2011/relationships/chartStyle" Target="style2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1.xml"/><Relationship Id="rId1" Type="http://schemas.microsoft.com/office/2011/relationships/chartStyle" Target="style2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3.xml"/><Relationship Id="rId1" Type="http://schemas.microsoft.com/office/2011/relationships/chartStyle" Target="style2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4.xml"/><Relationship Id="rId1" Type="http://schemas.microsoft.com/office/2011/relationships/chartStyle" Target="style2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5.xml"/><Relationship Id="rId1" Type="http://schemas.microsoft.com/office/2011/relationships/chartStyle" Target="style2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6.xml"/><Relationship Id="rId1" Type="http://schemas.microsoft.com/office/2011/relationships/chartStyle" Target="style2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7.xml"/><Relationship Id="rId1" Type="http://schemas.microsoft.com/office/2011/relationships/chartStyle" Target="style2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8.xml"/><Relationship Id="rId1" Type="http://schemas.microsoft.com/office/2011/relationships/chartStyle" Target="style2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6.xml"/><Relationship Id="rId1" Type="http://schemas.microsoft.com/office/2011/relationships/chartStyle" Target="style6.xml"/></Relationships>
</file>

<file path=ppt/charts/_rels/chart5.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s>
</file>

<file path=ppt/charts/_rels/chart6.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0.xml"/><Relationship Id="rId1" Type="http://schemas.microsoft.com/office/2011/relationships/chartStyle" Target="style10.xml"/></Relationships>
</file>

<file path=ppt/charts/_rels/chart7.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2.xml"/><Relationship Id="rId1" Type="http://schemas.microsoft.com/office/2011/relationships/chartStyle" Target="style12.xml"/></Relationships>
</file>

<file path=ppt/charts/_rels/chart8.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4.xml"/><Relationship Id="rId1" Type="http://schemas.microsoft.com/office/2011/relationships/chartStyle" Target="style1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5.xml"/><Relationship Id="rId1" Type="http://schemas.microsoft.com/office/2011/relationships/chartStyle" Target="style15.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Book2"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Book2"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Book2"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Book2"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Book2"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Book2" TargetMode="External"/></Relationships>
</file>

<file path=ppt/charts/_rels/chartEx7.xml.rels><?xml version="1.0" encoding="UTF-8" standalone="yes"?>
<Relationships xmlns="http://schemas.openxmlformats.org/package/2006/relationships"><Relationship Id="rId3" Type="http://schemas.microsoft.com/office/2011/relationships/chartColorStyle" Target="colors17.xml"/><Relationship Id="rId2" Type="http://schemas.microsoft.com/office/2011/relationships/chartStyle" Target="style17.xml"/><Relationship Id="rId1" Type="http://schemas.openxmlformats.org/officeDocument/2006/relationships/package" Target="../embeddings/Microsoft_Excel_Worksheet4.xlsx"/></Relationships>
</file>

<file path=ppt/charts/_rels/chartEx8.xml.rels><?xml version="1.0" encoding="UTF-8" standalone="yes"?>
<Relationships xmlns="http://schemas.openxmlformats.org/package/2006/relationships"><Relationship Id="rId3" Type="http://schemas.microsoft.com/office/2011/relationships/chartColorStyle" Target="colors19.xml"/><Relationship Id="rId2" Type="http://schemas.microsoft.com/office/2011/relationships/chartStyle" Target="style19.xml"/><Relationship Id="rId1" Type="http://schemas.openxmlformats.org/officeDocument/2006/relationships/oleObject" Target="Book2" TargetMode="External"/></Relationships>
</file>

<file path=ppt/charts/_rels/chartEx9.xml.rels><?xml version="1.0" encoding="UTF-8" standalone="yes"?>
<Relationships xmlns="http://schemas.openxmlformats.org/package/2006/relationships"><Relationship Id="rId3" Type="http://schemas.microsoft.com/office/2011/relationships/chartColorStyle" Target="colors22.xml"/><Relationship Id="rId2" Type="http://schemas.microsoft.com/office/2011/relationships/chartStyle" Target="style22.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Worse</c:v>
                </c:pt>
                <c:pt idx="1">
                  <c:v>The same</c:v>
                </c:pt>
                <c:pt idx="2">
                  <c:v>Better</c:v>
                </c:pt>
                <c:pt idx="3">
                  <c:v>Don't know</c:v>
                </c:pt>
                <c:pt idx="4">
                  <c:v>Refused</c:v>
                </c:pt>
              </c:strCache>
            </c:strRef>
          </c:cat>
          <c:val>
            <c:numRef>
              <c:f>Sheet1!$B$2:$B$6</c:f>
              <c:numCache>
                <c:formatCode>0.0%</c:formatCode>
                <c:ptCount val="5"/>
                <c:pt idx="0">
                  <c:v>0.53900000000000003</c:v>
                </c:pt>
                <c:pt idx="1">
                  <c:v>0.19900000000000001</c:v>
                </c:pt>
                <c:pt idx="2">
                  <c:v>0.252</c:v>
                </c:pt>
                <c:pt idx="3">
                  <c:v>8.9999999999999993E-3</c:v>
                </c:pt>
                <c:pt idx="4">
                  <c:v>1E-3</c:v>
                </c:pt>
              </c:numCache>
            </c:numRef>
          </c:val>
          <c:extLst>
            <c:ext xmlns:c16="http://schemas.microsoft.com/office/drawing/2014/chart" uri="{C3380CC4-5D6E-409C-BE32-E72D297353CC}">
              <c16:uniqueId val="{00000000-E19C-484C-B4BE-437E99086B3D}"/>
            </c:ext>
          </c:extLst>
        </c:ser>
        <c:ser>
          <c:idx val="1"/>
          <c:order val="1"/>
          <c:tx>
            <c:strRef>
              <c:f>Sheet1!$C$1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Worse</c:v>
                </c:pt>
                <c:pt idx="1">
                  <c:v>The same</c:v>
                </c:pt>
                <c:pt idx="2">
                  <c:v>Better</c:v>
                </c:pt>
                <c:pt idx="3">
                  <c:v>Don't know</c:v>
                </c:pt>
                <c:pt idx="4">
                  <c:v>Refused</c:v>
                </c:pt>
              </c:strCache>
            </c:strRef>
          </c:cat>
          <c:val>
            <c:numRef>
              <c:f>Sheet1!$C$2:$C$6</c:f>
              <c:numCache>
                <c:formatCode>0.0%</c:formatCode>
                <c:ptCount val="5"/>
                <c:pt idx="0">
                  <c:v>0.48399999999999999</c:v>
                </c:pt>
                <c:pt idx="1">
                  <c:v>0.23300000000000001</c:v>
                </c:pt>
                <c:pt idx="2">
                  <c:v>0.27900000000000003</c:v>
                </c:pt>
                <c:pt idx="3">
                  <c:v>0</c:v>
                </c:pt>
                <c:pt idx="4">
                  <c:v>3.0000000000000001E-3</c:v>
                </c:pt>
              </c:numCache>
            </c:numRef>
          </c:val>
          <c:extLst>
            <c:ext xmlns:c16="http://schemas.microsoft.com/office/drawing/2014/chart" uri="{C3380CC4-5D6E-409C-BE32-E72D297353CC}">
              <c16:uniqueId val="{00000001-E19C-484C-B4BE-437E99086B3D}"/>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197" b="0" i="0" u="none" strike="noStrike" kern="1200" baseline="0">
                <a:solidFill>
                  <a:schemeClr val="tx1"/>
                </a:solidFill>
                <a:latin typeface="Avenir Next LT Pro Demi" panose="020B0704020202020204" pitchFamily="34" charset="0"/>
                <a:ea typeface="+mn-ea"/>
                <a:cs typeface="+mn-cs"/>
              </a:defRPr>
            </a:pPr>
            <a:endParaRPr lang="en-US"/>
          </a:p>
        </c:txPr>
      </c:legendEntry>
      <c:legendEntry>
        <c:idx val="1"/>
        <c:txPr>
          <a:bodyPr rot="0" spcFirstLastPara="1" vertOverflow="ellipsis" vert="horz" wrap="square" anchor="ctr" anchorCtr="1"/>
          <a:lstStyle/>
          <a:p>
            <a:pPr>
              <a:defRPr lang="en-US" sz="1197" b="0" i="0" u="none" strike="noStrike" kern="1200" baseline="0">
                <a:solidFill>
                  <a:schemeClr val="tx1"/>
                </a:solidFill>
                <a:latin typeface="Avenir Next LT Pro Demi" panose="020B0704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Avenir Next LT Pro Demi" panose="020B07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softEdge rad="0"/>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Jobs</c:v>
                </c:pt>
                <c:pt idx="1">
                  <c:v>EWC</c:v>
                </c:pt>
                <c:pt idx="2">
                  <c:v>Undecided</c:v>
                </c:pt>
                <c:pt idx="3">
                  <c:v>Refused</c:v>
                </c:pt>
              </c:strCache>
            </c:strRef>
          </c:cat>
          <c:val>
            <c:numRef>
              <c:f>Sheet1!$B$2:$B$5</c:f>
              <c:numCache>
                <c:formatCode>0.0%</c:formatCode>
                <c:ptCount val="4"/>
                <c:pt idx="0">
                  <c:v>0.82799999999999996</c:v>
                </c:pt>
                <c:pt idx="1">
                  <c:v>0.13200000000000001</c:v>
                </c:pt>
                <c:pt idx="2">
                  <c:v>4.0000000000000001E-3</c:v>
                </c:pt>
                <c:pt idx="3">
                  <c:v>3.5999999999999997E-2</c:v>
                </c:pt>
              </c:numCache>
            </c:numRef>
          </c:val>
          <c:extLst>
            <c:ext xmlns:c16="http://schemas.microsoft.com/office/drawing/2014/chart" uri="{C3380CC4-5D6E-409C-BE32-E72D297353CC}">
              <c16:uniqueId val="{00000000-9979-4F1A-B5D5-90F6D8B62FB0}"/>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039506172839509E-2"/>
          <c:y val="0.12298075427970444"/>
          <c:w val="0.94204162257495594"/>
          <c:h val="0.53693274736639729"/>
        </c:manualLayout>
      </c:layout>
      <c:barChart>
        <c:barDir val="col"/>
        <c:grouping val="clustered"/>
        <c:varyColors val="0"/>
        <c:ser>
          <c:idx val="0"/>
          <c:order val="0"/>
          <c:tx>
            <c:strRef>
              <c:f>Sheet1!$B$1</c:f>
              <c:strCache>
                <c:ptCount val="1"/>
                <c:pt idx="0">
                  <c:v>Column2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Unemployment or creating jobs</c:v>
                </c:pt>
                <c:pt idx="1">
                  <c:v>Corruption</c:v>
                </c:pt>
                <c:pt idx="2">
                  <c:v>The abuse of women or children</c:v>
                </c:pt>
                <c:pt idx="3">
                  <c:v>Electricity or load shedding</c:v>
                </c:pt>
                <c:pt idx="4">
                  <c:v>Illegal immmigration</c:v>
                </c:pt>
                <c:pt idx="5">
                  <c:v>Crime or safety and security</c:v>
                </c:pt>
                <c:pt idx="6">
                  <c:v>Water and sanitation</c:v>
                </c:pt>
                <c:pt idx="7">
                  <c:v>Education</c:v>
                </c:pt>
                <c:pt idx="8">
                  <c:v>Health care</c:v>
                </c:pt>
                <c:pt idx="9">
                  <c:v>Black Economic Empowerment</c:v>
                </c:pt>
                <c:pt idx="10">
                  <c:v>Housing</c:v>
                </c:pt>
                <c:pt idx="11">
                  <c:v>Poverty</c:v>
                </c:pt>
                <c:pt idx="12">
                  <c:v>Infrastructure</c:v>
                </c:pt>
                <c:pt idx="13">
                  <c:v>Service delivery</c:v>
                </c:pt>
                <c:pt idx="14">
                  <c:v>Inequality, including gender and racial inequality</c:v>
                </c:pt>
                <c:pt idx="15">
                  <c:v>Racism</c:v>
                </c:pt>
                <c:pt idx="16">
                  <c:v>Land reform</c:v>
                </c:pt>
              </c:strCache>
            </c:strRef>
          </c:cat>
          <c:val>
            <c:numRef>
              <c:f>Sheet1!$B$2:$B$18</c:f>
              <c:numCache>
                <c:formatCode>0.0%</c:formatCode>
                <c:ptCount val="17"/>
                <c:pt idx="0">
                  <c:v>0.47</c:v>
                </c:pt>
                <c:pt idx="1">
                  <c:v>0.22</c:v>
                </c:pt>
                <c:pt idx="2">
                  <c:v>0.18</c:v>
                </c:pt>
                <c:pt idx="3">
                  <c:v>0.16</c:v>
                </c:pt>
                <c:pt idx="4">
                  <c:v>0.14000000000000001</c:v>
                </c:pt>
                <c:pt idx="5">
                  <c:v>0.12</c:v>
                </c:pt>
                <c:pt idx="6">
                  <c:v>0.12</c:v>
                </c:pt>
                <c:pt idx="7">
                  <c:v>7.0000000000000007E-2</c:v>
                </c:pt>
                <c:pt idx="8">
                  <c:v>7.0000000000000007E-2</c:v>
                </c:pt>
                <c:pt idx="9">
                  <c:v>7.0000000000000007E-2</c:v>
                </c:pt>
                <c:pt idx="10">
                  <c:v>7.0000000000000007E-2</c:v>
                </c:pt>
                <c:pt idx="11">
                  <c:v>0.06</c:v>
                </c:pt>
                <c:pt idx="12">
                  <c:v>0.05</c:v>
                </c:pt>
                <c:pt idx="13">
                  <c:v>0.05</c:v>
                </c:pt>
                <c:pt idx="14">
                  <c:v>0.04</c:v>
                </c:pt>
                <c:pt idx="15">
                  <c:v>0.03</c:v>
                </c:pt>
                <c:pt idx="16">
                  <c:v>0.01</c:v>
                </c:pt>
              </c:numCache>
            </c:numRef>
          </c:val>
          <c:extLst>
            <c:ext xmlns:c16="http://schemas.microsoft.com/office/drawing/2014/chart" uri="{C3380CC4-5D6E-409C-BE32-E72D297353CC}">
              <c16:uniqueId val="{00000000-E7BE-4B5B-AC64-67F80624BCE4}"/>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rot="-5400000" vert="horz"/>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Sheet7!$C$1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Sheet7!$B$2:$B$5</c:f>
              <c:strCache>
                <c:ptCount val="4"/>
                <c:pt idx="0">
                  <c:v>Yes</c:v>
                </c:pt>
                <c:pt idx="1">
                  <c:v>No</c:v>
                </c:pt>
                <c:pt idx="2">
                  <c:v>Undecided</c:v>
                </c:pt>
                <c:pt idx="3">
                  <c:v>Refused</c:v>
                </c:pt>
              </c:strCache>
              <c:extLst/>
            </c:strRef>
          </c:cat>
          <c:val>
            <c:numRef>
              <c:f>Sheet7!$C$2:$C$5</c:f>
              <c:numCache>
                <c:formatCode>0.0%</c:formatCode>
                <c:ptCount val="4"/>
                <c:pt idx="0">
                  <c:v>0.84299999999999997</c:v>
                </c:pt>
                <c:pt idx="1">
                  <c:v>0.124</c:v>
                </c:pt>
                <c:pt idx="2">
                  <c:v>2.4E-2</c:v>
                </c:pt>
                <c:pt idx="3">
                  <c:v>0</c:v>
                </c:pt>
              </c:numCache>
            </c:numRef>
          </c:val>
          <c:extLst>
            <c:ext xmlns:c16="http://schemas.microsoft.com/office/drawing/2014/chart" uri="{C3380CC4-5D6E-409C-BE32-E72D297353CC}">
              <c16:uniqueId val="{00000000-7DE3-479E-8A72-2D77692E9265}"/>
            </c:ext>
          </c:extLst>
        </c:ser>
        <c:ser>
          <c:idx val="1"/>
          <c:order val="1"/>
          <c:tx>
            <c:strRef>
              <c:f>Sheet7!$D$1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Sheet7!$B$2:$B$5</c:f>
              <c:strCache>
                <c:ptCount val="4"/>
                <c:pt idx="0">
                  <c:v>Yes</c:v>
                </c:pt>
                <c:pt idx="1">
                  <c:v>No</c:v>
                </c:pt>
                <c:pt idx="2">
                  <c:v>Undecided</c:v>
                </c:pt>
                <c:pt idx="3">
                  <c:v>Refused</c:v>
                </c:pt>
              </c:strCache>
              <c:extLst/>
            </c:strRef>
          </c:cat>
          <c:val>
            <c:numRef>
              <c:f>Sheet7!$D$2:$D$5</c:f>
              <c:numCache>
                <c:formatCode>0%</c:formatCode>
                <c:ptCount val="4"/>
                <c:pt idx="0">
                  <c:v>0.88200000000000001</c:v>
                </c:pt>
                <c:pt idx="1">
                  <c:v>8.7999999999999995E-2</c:v>
                </c:pt>
                <c:pt idx="2">
                  <c:v>1.7999999999999999E-2</c:v>
                </c:pt>
                <c:pt idx="3">
                  <c:v>0</c:v>
                </c:pt>
              </c:numCache>
            </c:numRef>
          </c:val>
          <c:extLst>
            <c:ext xmlns:c16="http://schemas.microsoft.com/office/drawing/2014/chart" uri="{C3380CC4-5D6E-409C-BE32-E72D297353CC}">
              <c16:uniqueId val="{00000001-7DE3-479E-8A72-2D77692E9265}"/>
            </c:ext>
          </c:extLst>
        </c:ser>
        <c:ser>
          <c:idx val="2"/>
          <c:order val="2"/>
          <c:tx>
            <c:strRef>
              <c:f>Sheet7!$E$1</c:f>
              <c:strCache>
                <c:ptCount val="1"/>
                <c:pt idx="0">
                  <c:v>Coloured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Sheet7!$B$2:$B$5</c:f>
              <c:strCache>
                <c:ptCount val="4"/>
                <c:pt idx="0">
                  <c:v>Yes</c:v>
                </c:pt>
                <c:pt idx="1">
                  <c:v>No</c:v>
                </c:pt>
                <c:pt idx="2">
                  <c:v>Undecided</c:v>
                </c:pt>
                <c:pt idx="3">
                  <c:v>Refused</c:v>
                </c:pt>
              </c:strCache>
              <c:extLst/>
            </c:strRef>
          </c:cat>
          <c:val>
            <c:numRef>
              <c:f>Sheet7!$E$2:$E$5</c:f>
              <c:numCache>
                <c:formatCode>0%</c:formatCode>
                <c:ptCount val="4"/>
                <c:pt idx="0">
                  <c:v>0.77600000000000002</c:v>
                </c:pt>
                <c:pt idx="1">
                  <c:v>0.224</c:v>
                </c:pt>
                <c:pt idx="2">
                  <c:v>0</c:v>
                </c:pt>
                <c:pt idx="3">
                  <c:v>0</c:v>
                </c:pt>
              </c:numCache>
            </c:numRef>
          </c:val>
          <c:extLst>
            <c:ext xmlns:c16="http://schemas.microsoft.com/office/drawing/2014/chart" uri="{C3380CC4-5D6E-409C-BE32-E72D297353CC}">
              <c16:uniqueId val="{00000002-7DE3-479E-8A72-2D77692E9265}"/>
            </c:ext>
          </c:extLst>
        </c:ser>
        <c:ser>
          <c:idx val="3"/>
          <c:order val="3"/>
          <c:tx>
            <c:strRef>
              <c:f>Sheet7!$F$1</c:f>
              <c:strCache>
                <c:ptCount val="1"/>
                <c:pt idx="0">
                  <c:v>Indian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Sheet7!$B$2:$B$5</c:f>
              <c:strCache>
                <c:ptCount val="4"/>
                <c:pt idx="0">
                  <c:v>Yes</c:v>
                </c:pt>
                <c:pt idx="1">
                  <c:v>No</c:v>
                </c:pt>
                <c:pt idx="2">
                  <c:v>Undecided</c:v>
                </c:pt>
                <c:pt idx="3">
                  <c:v>Refused</c:v>
                </c:pt>
              </c:strCache>
              <c:extLst/>
            </c:strRef>
          </c:cat>
          <c:val>
            <c:numRef>
              <c:f>Sheet7!$F$2:$F$5</c:f>
              <c:numCache>
                <c:formatCode>0%</c:formatCode>
                <c:ptCount val="4"/>
                <c:pt idx="0">
                  <c:v>0.77300000000000002</c:v>
                </c:pt>
                <c:pt idx="1">
                  <c:v>0.22700000000000001</c:v>
                </c:pt>
                <c:pt idx="2">
                  <c:v>0</c:v>
                </c:pt>
                <c:pt idx="3">
                  <c:v>0</c:v>
                </c:pt>
              </c:numCache>
            </c:numRef>
          </c:val>
          <c:extLst>
            <c:ext xmlns:c16="http://schemas.microsoft.com/office/drawing/2014/chart" uri="{C3380CC4-5D6E-409C-BE32-E72D297353CC}">
              <c16:uniqueId val="{00000003-7DE3-479E-8A72-2D77692E9265}"/>
            </c:ext>
          </c:extLst>
        </c:ser>
        <c:ser>
          <c:idx val="4"/>
          <c:order val="4"/>
          <c:tx>
            <c:strRef>
              <c:f>Sheet7!$G$1</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Sheet7!$B$2:$B$5</c:f>
              <c:strCache>
                <c:ptCount val="4"/>
                <c:pt idx="0">
                  <c:v>Yes</c:v>
                </c:pt>
                <c:pt idx="1">
                  <c:v>No</c:v>
                </c:pt>
                <c:pt idx="2">
                  <c:v>Undecided</c:v>
                </c:pt>
                <c:pt idx="3">
                  <c:v>Refused</c:v>
                </c:pt>
              </c:strCache>
              <c:extLst/>
            </c:strRef>
          </c:cat>
          <c:val>
            <c:numRef>
              <c:f>Sheet7!$G$2:$G$5</c:f>
              <c:numCache>
                <c:formatCode>0%</c:formatCode>
                <c:ptCount val="4"/>
                <c:pt idx="0">
                  <c:v>0.64200000000000002</c:v>
                </c:pt>
                <c:pt idx="1">
                  <c:v>0.27100000000000002</c:v>
                </c:pt>
                <c:pt idx="2">
                  <c:v>8.6999999999999994E-2</c:v>
                </c:pt>
                <c:pt idx="3">
                  <c:v>0</c:v>
                </c:pt>
              </c:numCache>
            </c:numRef>
          </c:val>
          <c:extLst>
            <c:ext xmlns:c16="http://schemas.microsoft.com/office/drawing/2014/chart" uri="{C3380CC4-5D6E-409C-BE32-E72D297353CC}">
              <c16:uniqueId val="{00000004-7DE3-479E-8A72-2D77692E9265}"/>
            </c:ext>
          </c:extLst>
        </c:ser>
        <c:dLbls>
          <c:showLegendKey val="0"/>
          <c:showVal val="0"/>
          <c:showCatName val="0"/>
          <c:showSerName val="0"/>
          <c:showPercent val="0"/>
          <c:showBubbleSize val="0"/>
        </c:dLbls>
        <c:gapWidth val="219"/>
        <c:overlap val="-27"/>
        <c:axId val="694836968"/>
        <c:axId val="694838096"/>
      </c:barChart>
      <c:catAx>
        <c:axId val="694836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694838096"/>
        <c:crosses val="autoZero"/>
        <c:auto val="1"/>
        <c:lblAlgn val="ctr"/>
        <c:lblOffset val="100"/>
        <c:noMultiLvlLbl val="0"/>
      </c:catAx>
      <c:valAx>
        <c:axId val="694838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694836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legend>
    <c:plotVisOnly val="1"/>
    <c:dispBlanksAs val="gap"/>
    <c:showDLblsOverMax val="0"/>
  </c:chart>
  <c:spPr>
    <a:noFill/>
    <a:ln>
      <a:noFill/>
    </a:ln>
    <a:effectLst/>
  </c:spPr>
  <c:txPr>
    <a:bodyPr/>
    <a:lstStyle/>
    <a:p>
      <a:pPr>
        <a:defRPr sz="1200">
          <a:latin typeface="Work Sans" pitchFamily="2"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Almost certain</c:v>
                </c:pt>
                <c:pt idx="1">
                  <c:v>Probably</c:v>
                </c:pt>
                <c:pt idx="2">
                  <c:v>50/50</c:v>
                </c:pt>
                <c:pt idx="3">
                  <c:v>Will not vote</c:v>
                </c:pt>
                <c:pt idx="4">
                  <c:v>Don't know or refused</c:v>
                </c:pt>
              </c:strCache>
            </c:strRef>
          </c:cat>
          <c:val>
            <c:numRef>
              <c:f>Sheet1!$B$2:$B$6</c:f>
              <c:numCache>
                <c:formatCode>0.0%</c:formatCode>
                <c:ptCount val="5"/>
                <c:pt idx="0">
                  <c:v>0.80900000000000005</c:v>
                </c:pt>
                <c:pt idx="1">
                  <c:v>2.3E-2</c:v>
                </c:pt>
                <c:pt idx="2">
                  <c:v>0.13800000000000001</c:v>
                </c:pt>
                <c:pt idx="3">
                  <c:v>1.7000000000000001E-2</c:v>
                </c:pt>
                <c:pt idx="4">
                  <c:v>1.4E-2</c:v>
                </c:pt>
              </c:numCache>
            </c:numRef>
          </c:val>
          <c:extLst>
            <c:ext xmlns:c16="http://schemas.microsoft.com/office/drawing/2014/chart" uri="{C3380CC4-5D6E-409C-BE32-E72D297353CC}">
              <c16:uniqueId val="{00000000-407D-4398-95A8-BB27F97415F5}"/>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I don't trust any of the parties to deliver</c:v>
                </c:pt>
                <c:pt idx="1">
                  <c:v>I can't get to the station </c:v>
                </c:pt>
                <c:pt idx="2">
                  <c:v>I find politics distasteful</c:v>
                </c:pt>
                <c:pt idx="3">
                  <c:v>Voting won't make a difference</c:v>
                </c:pt>
                <c:pt idx="4">
                  <c:v>No party represents me or my values</c:v>
                </c:pt>
                <c:pt idx="5">
                  <c:v>I don't trust the voting process</c:v>
                </c:pt>
                <c:pt idx="6">
                  <c:v>Undecided</c:v>
                </c:pt>
                <c:pt idx="7">
                  <c:v>Refused</c:v>
                </c:pt>
              </c:strCache>
            </c:strRef>
          </c:cat>
          <c:val>
            <c:numRef>
              <c:f>Sheet1!$B$2:$B$9</c:f>
              <c:numCache>
                <c:formatCode>0.0%</c:formatCode>
                <c:ptCount val="8"/>
                <c:pt idx="0">
                  <c:v>0.28799999999999998</c:v>
                </c:pt>
                <c:pt idx="1">
                  <c:v>0.15</c:v>
                </c:pt>
                <c:pt idx="2">
                  <c:v>0.15</c:v>
                </c:pt>
                <c:pt idx="3">
                  <c:v>0.13700000000000001</c:v>
                </c:pt>
                <c:pt idx="4">
                  <c:v>4.5999999999999999E-2</c:v>
                </c:pt>
                <c:pt idx="5">
                  <c:v>2.5999999999999999E-2</c:v>
                </c:pt>
                <c:pt idx="6">
                  <c:v>6.5000000000000002E-2</c:v>
                </c:pt>
                <c:pt idx="7">
                  <c:v>0.13700000000000001</c:v>
                </c:pt>
              </c:numCache>
            </c:numRef>
          </c:val>
          <c:extLst>
            <c:ext xmlns:c16="http://schemas.microsoft.com/office/drawing/2014/chart" uri="{C3380CC4-5D6E-409C-BE32-E72D297353CC}">
              <c16:uniqueId val="{00000000-7343-4813-9797-46A5C9DAC674}"/>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ANC would accept loss</c:v>
                </c:pt>
                <c:pt idx="1">
                  <c:v>ANC would resort to undemocratic means in an attempt to continue to govern</c:v>
                </c:pt>
                <c:pt idx="2">
                  <c:v>Undecided</c:v>
                </c:pt>
                <c:pt idx="3">
                  <c:v>Refused</c:v>
                </c:pt>
              </c:strCache>
            </c:strRef>
          </c:cat>
          <c:val>
            <c:numRef>
              <c:f>Sheet1!$B$2:$B$5</c:f>
              <c:numCache>
                <c:formatCode>0.0%</c:formatCode>
                <c:ptCount val="4"/>
                <c:pt idx="0">
                  <c:v>0.29799999999999999</c:v>
                </c:pt>
                <c:pt idx="1">
                  <c:v>0.60099999999999998</c:v>
                </c:pt>
                <c:pt idx="2">
                  <c:v>7.9000000000000001E-2</c:v>
                </c:pt>
                <c:pt idx="3">
                  <c:v>2.1999999999999999E-2</c:v>
                </c:pt>
              </c:numCache>
            </c:numRef>
          </c:val>
          <c:extLst>
            <c:ext xmlns:c16="http://schemas.microsoft.com/office/drawing/2014/chart" uri="{C3380CC4-5D6E-409C-BE32-E72D297353CC}">
              <c16:uniqueId val="{00000000-CBE7-4856-97FC-E85E66F80334}"/>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Songezo Zibi</c:v>
                </c:pt>
                <c:pt idx="1">
                  <c:v>Chris Pappas</c:v>
                </c:pt>
                <c:pt idx="2">
                  <c:v>Pieter Groenewald</c:v>
                </c:pt>
                <c:pt idx="3">
                  <c:v>Herman Mashaba</c:v>
                </c:pt>
                <c:pt idx="4">
                  <c:v>Gayton McKenzie</c:v>
                </c:pt>
                <c:pt idx="5">
                  <c:v>Geordin Hill-Lewis</c:v>
                </c:pt>
                <c:pt idx="6">
                  <c:v>Velinkosi Hlabisa</c:v>
                </c:pt>
                <c:pt idx="7">
                  <c:v>John Steenhuisen</c:v>
                </c:pt>
                <c:pt idx="8">
                  <c:v>Helen Zille</c:v>
                </c:pt>
                <c:pt idx="9">
                  <c:v>Mmusi Maimane</c:v>
                </c:pt>
                <c:pt idx="10">
                  <c:v>Julius Malema</c:v>
                </c:pt>
                <c:pt idx="11">
                  <c:v>Jacob Zuma</c:v>
                </c:pt>
                <c:pt idx="12">
                  <c:v>Cyril Ramaphosa</c:v>
                </c:pt>
              </c:strCache>
            </c:strRef>
          </c:cat>
          <c:val>
            <c:numRef>
              <c:f>Sheet1!$B$2:$B$14</c:f>
              <c:numCache>
                <c:formatCode>0.0%</c:formatCode>
                <c:ptCount val="13"/>
                <c:pt idx="0">
                  <c:v>3.2000000000000001E-2</c:v>
                </c:pt>
                <c:pt idx="1">
                  <c:v>5.3999999999999999E-2</c:v>
                </c:pt>
                <c:pt idx="2">
                  <c:v>7.6999999999999999E-2</c:v>
                </c:pt>
                <c:pt idx="3">
                  <c:v>0.104</c:v>
                </c:pt>
                <c:pt idx="4">
                  <c:v>0.104</c:v>
                </c:pt>
                <c:pt idx="5">
                  <c:v>0.108</c:v>
                </c:pt>
                <c:pt idx="6">
                  <c:v>0.121</c:v>
                </c:pt>
                <c:pt idx="7">
                  <c:v>0.14699999999999999</c:v>
                </c:pt>
                <c:pt idx="8">
                  <c:v>0.185</c:v>
                </c:pt>
                <c:pt idx="9">
                  <c:v>0.19</c:v>
                </c:pt>
                <c:pt idx="10">
                  <c:v>0.217</c:v>
                </c:pt>
                <c:pt idx="11">
                  <c:v>0.33500000000000002</c:v>
                </c:pt>
                <c:pt idx="12">
                  <c:v>0.41899999999999998</c:v>
                </c:pt>
              </c:numCache>
            </c:numRef>
          </c:val>
          <c:extLst>
            <c:ext xmlns:c16="http://schemas.microsoft.com/office/drawing/2014/chart" uri="{C3380CC4-5D6E-409C-BE32-E72D297353CC}">
              <c16:uniqueId val="{00000000-C148-42DB-BF69-04F81A37B096}"/>
            </c:ext>
          </c:extLst>
        </c:ser>
        <c:dLbls>
          <c:showLegendKey val="0"/>
          <c:showVal val="0"/>
          <c:showCatName val="0"/>
          <c:showSerName val="0"/>
          <c:showPercent val="0"/>
          <c:showBubbleSize val="0"/>
        </c:dLbls>
        <c:gapWidth val="219"/>
        <c:axId val="1468814671"/>
        <c:axId val="1468815919"/>
      </c:barChart>
      <c:catAx>
        <c:axId val="14688146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Geordin Hill-Lewis</c:v>
                </c:pt>
                <c:pt idx="1">
                  <c:v>Songezo Zibi</c:v>
                </c:pt>
                <c:pt idx="2">
                  <c:v>Chris Pappas</c:v>
                </c:pt>
                <c:pt idx="3">
                  <c:v>Gayton McKenzie</c:v>
                </c:pt>
                <c:pt idx="4">
                  <c:v>Velinkosi Hlabisa</c:v>
                </c:pt>
                <c:pt idx="5">
                  <c:v>Pieter Groenewald</c:v>
                </c:pt>
                <c:pt idx="6">
                  <c:v>John Steenhuisen</c:v>
                </c:pt>
                <c:pt idx="7">
                  <c:v>Herman Mashaba</c:v>
                </c:pt>
                <c:pt idx="8">
                  <c:v>Cyril Ramaphosa</c:v>
                </c:pt>
                <c:pt idx="9">
                  <c:v>Mmusi Maimane</c:v>
                </c:pt>
                <c:pt idx="10">
                  <c:v>Helen Zille</c:v>
                </c:pt>
                <c:pt idx="11">
                  <c:v>Jacob Zuma</c:v>
                </c:pt>
                <c:pt idx="12">
                  <c:v>Julius Malema</c:v>
                </c:pt>
              </c:strCache>
            </c:strRef>
          </c:cat>
          <c:val>
            <c:numRef>
              <c:f>Sheet1!$B$2:$B$14</c:f>
              <c:numCache>
                <c:formatCode>0.0%</c:formatCode>
                <c:ptCount val="13"/>
                <c:pt idx="0">
                  <c:v>9.1999999999999998E-2</c:v>
                </c:pt>
                <c:pt idx="1">
                  <c:v>0.104</c:v>
                </c:pt>
                <c:pt idx="2">
                  <c:v>0.115</c:v>
                </c:pt>
                <c:pt idx="3">
                  <c:v>0.16500000000000001</c:v>
                </c:pt>
                <c:pt idx="4">
                  <c:v>0.17</c:v>
                </c:pt>
                <c:pt idx="5">
                  <c:v>0.193</c:v>
                </c:pt>
                <c:pt idx="6">
                  <c:v>0.24099999999999999</c:v>
                </c:pt>
                <c:pt idx="7">
                  <c:v>0.311</c:v>
                </c:pt>
                <c:pt idx="8">
                  <c:v>0.371</c:v>
                </c:pt>
                <c:pt idx="9">
                  <c:v>0.46300000000000002</c:v>
                </c:pt>
                <c:pt idx="10">
                  <c:v>0.46300000000000002</c:v>
                </c:pt>
                <c:pt idx="11">
                  <c:v>0.55900000000000005</c:v>
                </c:pt>
                <c:pt idx="12">
                  <c:v>0.56599999999999995</c:v>
                </c:pt>
              </c:numCache>
            </c:numRef>
          </c:val>
          <c:extLst>
            <c:ext xmlns:c16="http://schemas.microsoft.com/office/drawing/2014/chart" uri="{C3380CC4-5D6E-409C-BE32-E72D297353CC}">
              <c16:uniqueId val="{00000000-6724-46EF-85C3-322075F9F5BD}"/>
            </c:ext>
          </c:extLst>
        </c:ser>
        <c:dLbls>
          <c:showLegendKey val="0"/>
          <c:showVal val="0"/>
          <c:showCatName val="0"/>
          <c:showSerName val="0"/>
          <c:showPercent val="0"/>
          <c:showBubbleSize val="0"/>
        </c:dLbls>
        <c:gapWidth val="219"/>
        <c:axId val="1468814671"/>
        <c:axId val="1468815919"/>
      </c:barChart>
      <c:catAx>
        <c:axId val="14688146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b"/>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 National Congress (ANC)</c:v>
                </c:pt>
                <c:pt idx="1">
                  <c:v>Democratic Alliance (DA)</c:v>
                </c:pt>
                <c:pt idx="2">
                  <c:v>Economic Freedom Fighters (EFF)</c:v>
                </c:pt>
                <c:pt idx="3">
                  <c:v>Inkhatha Freedom Party (IFP)</c:v>
                </c:pt>
              </c:strCache>
            </c:strRef>
          </c:cat>
          <c:val>
            <c:numRef>
              <c:f>Sheet1!$B$2:$B$5</c:f>
              <c:numCache>
                <c:formatCode>0.0%</c:formatCode>
                <c:ptCount val="4"/>
                <c:pt idx="0">
                  <c:v>0.41799999999999998</c:v>
                </c:pt>
                <c:pt idx="1">
                  <c:v>0.24199999999999999</c:v>
                </c:pt>
                <c:pt idx="2">
                  <c:v>0.155</c:v>
                </c:pt>
                <c:pt idx="3">
                  <c:v>5.0999999999999997E-2</c:v>
                </c:pt>
              </c:numCache>
            </c:numRef>
          </c:val>
          <c:extLst>
            <c:ext xmlns:c16="http://schemas.microsoft.com/office/drawing/2014/chart" uri="{C3380CC4-5D6E-409C-BE32-E72D297353CC}">
              <c16:uniqueId val="{00000000-BB97-4F83-B01B-6D7EAA6FCE9B}"/>
            </c:ext>
          </c:extLst>
        </c:ser>
        <c:ser>
          <c:idx val="1"/>
          <c:order val="1"/>
          <c:tx>
            <c:strRef>
              <c:f>Sheet1!$C$1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African National Congress (ANC)</c:v>
                </c:pt>
                <c:pt idx="1">
                  <c:v>Democratic Alliance (DA)</c:v>
                </c:pt>
                <c:pt idx="2">
                  <c:v>Economic Freedom Fighters (EFF)</c:v>
                </c:pt>
                <c:pt idx="3">
                  <c:v>Inkhatha Freedom Party (IFP)</c:v>
                </c:pt>
              </c:strCache>
            </c:strRef>
          </c:cat>
          <c:val>
            <c:numRef>
              <c:f>Sheet1!$C$2:$C$5</c:f>
              <c:numCache>
                <c:formatCode>0.0%</c:formatCode>
                <c:ptCount val="4"/>
                <c:pt idx="0">
                  <c:v>0.46500000000000002</c:v>
                </c:pt>
                <c:pt idx="1">
                  <c:v>0.26100000000000001</c:v>
                </c:pt>
                <c:pt idx="2">
                  <c:v>0.11600000000000001</c:v>
                </c:pt>
                <c:pt idx="3">
                  <c:v>9.4E-2</c:v>
                </c:pt>
              </c:numCache>
            </c:numRef>
          </c:val>
          <c:extLst>
            <c:ext xmlns:c16="http://schemas.microsoft.com/office/drawing/2014/chart" uri="{C3380CC4-5D6E-409C-BE32-E72D297353CC}">
              <c16:uniqueId val="{00000001-BB97-4F83-B01B-6D7EAA6FCE9B}"/>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ANC vote share</c:v>
                </c:pt>
              </c:strCache>
            </c:strRef>
          </c:tx>
          <c:spPr>
            <a:solidFill>
              <a:schemeClr val="accent1">
                <a:lumMod val="50000"/>
              </a:schemeClr>
            </a:solidFill>
            <a:ln>
              <a:noFill/>
            </a:ln>
            <a:effectLst/>
          </c:spPr>
          <c:invertIfNegative val="0"/>
          <c:dLbls>
            <c:dLbl>
              <c:idx val="0"/>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5C5D-444C-9208-67DC0ECECAE2}"/>
                </c:ext>
              </c:extLst>
            </c:dLbl>
            <c:dLbl>
              <c:idx val="1"/>
              <c:tx>
                <c:rich>
                  <a:bodyPr/>
                  <a:lstStyle/>
                  <a:p>
                    <a:r>
                      <a:rPr lang="en-US"/>
                      <a:t>45-49%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5D-444C-9208-67DC0ECECAE2}"/>
                </c:ext>
              </c:extLst>
            </c:dLbl>
            <c:dLbl>
              <c:idx val="2"/>
              <c:tx>
                <c:rich>
                  <a:bodyPr/>
                  <a:lstStyle/>
                  <a:p>
                    <a:r>
                      <a:rPr lang="en-US"/>
                      <a:t>40-44%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5D-444C-9208-67DC0ECECAE2}"/>
                </c:ext>
              </c:extLst>
            </c:dLbl>
            <c:dLbl>
              <c:idx val="3"/>
              <c:tx>
                <c:rich>
                  <a:bodyPr/>
                  <a:lstStyle/>
                  <a:p>
                    <a:r>
                      <a:rPr lang="en-US"/>
                      <a:t>35-39%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5C5D-444C-9208-67DC0ECECAE2}"/>
                </c:ext>
              </c:extLst>
            </c:dLbl>
            <c:dLbl>
              <c:idx val="4"/>
              <c:tx>
                <c:rich>
                  <a:bodyPr/>
                  <a:lstStyle/>
                  <a:p>
                    <a:r>
                      <a:rPr lang="en-US"/>
                      <a:t>30-34%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5C5D-444C-9208-67DC0ECECAE2}"/>
                </c:ext>
              </c:extLst>
            </c:dLbl>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ANC 50+</c:v>
                </c:pt>
                <c:pt idx="1">
                  <c:v>ANC + Others</c:v>
                </c:pt>
                <c:pt idx="2">
                  <c:v>ANC + EFF</c:v>
                </c:pt>
                <c:pt idx="3">
                  <c:v>ANC + DA</c:v>
                </c:pt>
                <c:pt idx="4">
                  <c:v>DA + Others</c:v>
                </c:pt>
              </c:strCache>
            </c:strRef>
          </c:cat>
          <c:val>
            <c:numRef>
              <c:f>Sheet1!$B$2:$B$6</c:f>
              <c:numCache>
                <c:formatCode>General</c:formatCode>
                <c:ptCount val="5"/>
                <c:pt idx="0">
                  <c:v>50</c:v>
                </c:pt>
                <c:pt idx="1">
                  <c:v>45</c:v>
                </c:pt>
                <c:pt idx="2">
                  <c:v>40</c:v>
                </c:pt>
                <c:pt idx="3">
                  <c:v>35</c:v>
                </c:pt>
                <c:pt idx="4">
                  <c:v>30</c:v>
                </c:pt>
              </c:numCache>
            </c:numRef>
          </c:val>
          <c:extLst>
            <c:ext xmlns:c16="http://schemas.microsoft.com/office/drawing/2014/chart" uri="{C3380CC4-5D6E-409C-BE32-E72D297353CC}">
              <c16:uniqueId val="{00000005-5C5D-444C-9208-67DC0ECECAE2}"/>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Avenir Next LT Pro Demi" panose="020B07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Worse</c:v>
                </c:pt>
                <c:pt idx="1">
                  <c:v>The same</c:v>
                </c:pt>
                <c:pt idx="2">
                  <c:v>Better</c:v>
                </c:pt>
                <c:pt idx="3">
                  <c:v>Don't know</c:v>
                </c:pt>
                <c:pt idx="4">
                  <c:v>Refused</c:v>
                </c:pt>
              </c:strCache>
            </c:strRef>
          </c:cat>
          <c:val>
            <c:numRef>
              <c:f>Sheet1!$B$2:$B$6</c:f>
              <c:numCache>
                <c:formatCode>0.0%</c:formatCode>
                <c:ptCount val="5"/>
                <c:pt idx="0">
                  <c:v>0.438</c:v>
                </c:pt>
                <c:pt idx="1">
                  <c:v>9.0999999999999998E-2</c:v>
                </c:pt>
                <c:pt idx="2">
                  <c:v>0.33600000000000002</c:v>
                </c:pt>
                <c:pt idx="3">
                  <c:v>0.128</c:v>
                </c:pt>
                <c:pt idx="4">
                  <c:v>7.0000000000000001E-3</c:v>
                </c:pt>
              </c:numCache>
            </c:numRef>
          </c:val>
          <c:extLst>
            <c:ext xmlns:c16="http://schemas.microsoft.com/office/drawing/2014/chart" uri="{C3380CC4-5D6E-409C-BE32-E72D297353CC}">
              <c16:uniqueId val="{00000000-C31F-48EB-A3FB-EDBA7DE0CAB3}"/>
            </c:ext>
          </c:extLst>
        </c:ser>
        <c:ser>
          <c:idx val="1"/>
          <c:order val="1"/>
          <c:tx>
            <c:strRef>
              <c:f>Sheet1!$C$1</c:f>
              <c:strCache>
                <c:ptCount val="1"/>
                <c:pt idx="0">
                  <c:v>2023</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Worse</c:v>
                </c:pt>
                <c:pt idx="1">
                  <c:v>The same</c:v>
                </c:pt>
                <c:pt idx="2">
                  <c:v>Better</c:v>
                </c:pt>
                <c:pt idx="3">
                  <c:v>Don't know</c:v>
                </c:pt>
                <c:pt idx="4">
                  <c:v>Refused</c:v>
                </c:pt>
              </c:strCache>
            </c:strRef>
          </c:cat>
          <c:val>
            <c:numRef>
              <c:f>Sheet1!$C$2:$C$6</c:f>
              <c:numCache>
                <c:formatCode>0.0%</c:formatCode>
                <c:ptCount val="5"/>
                <c:pt idx="0">
                  <c:v>0.34300000000000003</c:v>
                </c:pt>
                <c:pt idx="1">
                  <c:v>0.125</c:v>
                </c:pt>
                <c:pt idx="2">
                  <c:v>0.36399999999999999</c:v>
                </c:pt>
                <c:pt idx="3">
                  <c:v>0.155</c:v>
                </c:pt>
                <c:pt idx="4">
                  <c:v>1.2999999999999999E-2</c:v>
                </c:pt>
              </c:numCache>
            </c:numRef>
          </c:val>
          <c:extLst>
            <c:ext xmlns:c16="http://schemas.microsoft.com/office/drawing/2014/chart" uri="{C3380CC4-5D6E-409C-BE32-E72D297353CC}">
              <c16:uniqueId val="{00000001-C31F-48EB-A3FB-EDBA7DE0CAB3}"/>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2">
                  <a:lumMod val="9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en-US" sz="1197" b="0" i="0" u="none" strike="noStrike" kern="1200" baseline="0">
                <a:solidFill>
                  <a:schemeClr val="tx1"/>
                </a:solidFill>
                <a:latin typeface="Avenir Next LT Pro Demi" panose="020B0704020202020204" pitchFamily="34" charset="0"/>
                <a:ea typeface="+mn-ea"/>
                <a:cs typeface="+mn-cs"/>
              </a:defRPr>
            </a:pPr>
            <a:endParaRPr lang="en-US"/>
          </a:p>
        </c:txPr>
      </c:legendEntry>
      <c:legendEntry>
        <c:idx val="1"/>
        <c:txPr>
          <a:bodyPr rot="0" spcFirstLastPara="1" vertOverflow="ellipsis" vert="horz" wrap="square" anchor="ctr" anchorCtr="1"/>
          <a:lstStyle/>
          <a:p>
            <a:pPr>
              <a:defRPr lang="en-US" sz="1197" b="0" i="0" u="none" strike="noStrike" kern="1200" baseline="0">
                <a:solidFill>
                  <a:schemeClr val="tx1"/>
                </a:solidFill>
                <a:latin typeface="Avenir Next LT Pro Demi" panose="020B0704020202020204"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Avenir Next LT Pro Demi" panose="020B07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Improved</c:v>
                </c:pt>
                <c:pt idx="1">
                  <c:v>Stayed the same</c:v>
                </c:pt>
                <c:pt idx="2">
                  <c:v>Became worse</c:v>
                </c:pt>
                <c:pt idx="3">
                  <c:v>Undecided</c:v>
                </c:pt>
                <c:pt idx="4">
                  <c:v>Refused</c:v>
                </c:pt>
              </c:strCache>
              <c:extLst/>
            </c:strRef>
          </c:cat>
          <c:val>
            <c:numRef>
              <c:f>Sheet1!$C$2:$C$6</c:f>
              <c:numCache>
                <c:formatCode>0.0%</c:formatCode>
                <c:ptCount val="5"/>
                <c:pt idx="0">
                  <c:v>0.49199999999999999</c:v>
                </c:pt>
                <c:pt idx="1">
                  <c:v>0.182</c:v>
                </c:pt>
                <c:pt idx="2">
                  <c:v>0.318</c:v>
                </c:pt>
                <c:pt idx="3">
                  <c:v>8.0000000000000002E-3</c:v>
                </c:pt>
                <c:pt idx="4">
                  <c:v>0</c:v>
                </c:pt>
              </c:numCache>
            </c:numRef>
          </c:val>
          <c:extLst>
            <c:ext xmlns:c16="http://schemas.microsoft.com/office/drawing/2014/chart" uri="{C3380CC4-5D6E-409C-BE32-E72D297353CC}">
              <c16:uniqueId val="{00000000-D94D-4102-AA7A-A80D258B3B91}"/>
            </c:ext>
          </c:extLst>
        </c:ser>
        <c:ser>
          <c:idx val="1"/>
          <c:order val="1"/>
          <c:tx>
            <c:strRef>
              <c:f>Sheet1!$D$1</c:f>
              <c:strCache>
                <c:ptCount val="1"/>
                <c:pt idx="0">
                  <c:v>Black</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Improved</c:v>
                </c:pt>
                <c:pt idx="1">
                  <c:v>Stayed the same</c:v>
                </c:pt>
                <c:pt idx="2">
                  <c:v>Became worse</c:v>
                </c:pt>
                <c:pt idx="3">
                  <c:v>Undecided</c:v>
                </c:pt>
                <c:pt idx="4">
                  <c:v>Refused</c:v>
                </c:pt>
              </c:strCache>
              <c:extLst/>
            </c:strRef>
          </c:cat>
          <c:val>
            <c:numRef>
              <c:f>Sheet1!$D$2:$D$6</c:f>
              <c:numCache>
                <c:formatCode>0%</c:formatCode>
                <c:ptCount val="5"/>
                <c:pt idx="0">
                  <c:v>0.46</c:v>
                </c:pt>
                <c:pt idx="1">
                  <c:v>0.19600000000000001</c:v>
                </c:pt>
                <c:pt idx="2">
                  <c:v>0.33900000000000002</c:v>
                </c:pt>
                <c:pt idx="3">
                  <c:v>5.0000000000000001E-3</c:v>
                </c:pt>
                <c:pt idx="4">
                  <c:v>0</c:v>
                </c:pt>
              </c:numCache>
            </c:numRef>
          </c:val>
          <c:extLst>
            <c:ext xmlns:c16="http://schemas.microsoft.com/office/drawing/2014/chart" uri="{C3380CC4-5D6E-409C-BE32-E72D297353CC}">
              <c16:uniqueId val="{00000001-D94D-4102-AA7A-A80D258B3B91}"/>
            </c:ext>
          </c:extLst>
        </c:ser>
        <c:ser>
          <c:idx val="2"/>
          <c:order val="2"/>
          <c:tx>
            <c:strRef>
              <c:f>Sheet1!$E$1</c:f>
              <c:strCache>
                <c:ptCount val="1"/>
                <c:pt idx="0">
                  <c:v>Coloured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Improved</c:v>
                </c:pt>
                <c:pt idx="1">
                  <c:v>Stayed the same</c:v>
                </c:pt>
                <c:pt idx="2">
                  <c:v>Became worse</c:v>
                </c:pt>
                <c:pt idx="3">
                  <c:v>Undecided</c:v>
                </c:pt>
                <c:pt idx="4">
                  <c:v>Refused</c:v>
                </c:pt>
              </c:strCache>
              <c:extLst/>
            </c:strRef>
          </c:cat>
          <c:val>
            <c:numRef>
              <c:f>Sheet1!$E$2:$E$6</c:f>
              <c:numCache>
                <c:formatCode>0%</c:formatCode>
                <c:ptCount val="5"/>
                <c:pt idx="0">
                  <c:v>0.35099999999999998</c:v>
                </c:pt>
                <c:pt idx="1">
                  <c:v>0.14399999999999999</c:v>
                </c:pt>
                <c:pt idx="2">
                  <c:v>0.45300000000000001</c:v>
                </c:pt>
                <c:pt idx="3">
                  <c:v>5.1999999999999998E-2</c:v>
                </c:pt>
                <c:pt idx="4">
                  <c:v>0</c:v>
                </c:pt>
              </c:numCache>
            </c:numRef>
          </c:val>
          <c:extLst>
            <c:ext xmlns:c16="http://schemas.microsoft.com/office/drawing/2014/chart" uri="{C3380CC4-5D6E-409C-BE32-E72D297353CC}">
              <c16:uniqueId val="{00000002-D94D-4102-AA7A-A80D258B3B91}"/>
            </c:ext>
          </c:extLst>
        </c:ser>
        <c:ser>
          <c:idx val="3"/>
          <c:order val="3"/>
          <c:tx>
            <c:strRef>
              <c:f>Sheet1!$F$1</c:f>
              <c:strCache>
                <c:ptCount val="1"/>
                <c:pt idx="0">
                  <c:v>Indian</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Improved</c:v>
                </c:pt>
                <c:pt idx="1">
                  <c:v>Stayed the same</c:v>
                </c:pt>
                <c:pt idx="2">
                  <c:v>Became worse</c:v>
                </c:pt>
                <c:pt idx="3">
                  <c:v>Undecided</c:v>
                </c:pt>
                <c:pt idx="4">
                  <c:v>Refused</c:v>
                </c:pt>
              </c:strCache>
              <c:extLst/>
            </c:strRef>
          </c:cat>
          <c:val>
            <c:numRef>
              <c:f>Sheet1!$F$2:$F$6</c:f>
              <c:numCache>
                <c:formatCode>0%</c:formatCode>
                <c:ptCount val="5"/>
                <c:pt idx="0">
                  <c:v>0.45300000000000001</c:v>
                </c:pt>
                <c:pt idx="1">
                  <c:v>0.32</c:v>
                </c:pt>
                <c:pt idx="2">
                  <c:v>0.22700000000000001</c:v>
                </c:pt>
                <c:pt idx="3">
                  <c:v>0</c:v>
                </c:pt>
                <c:pt idx="4">
                  <c:v>0</c:v>
                </c:pt>
              </c:numCache>
            </c:numRef>
          </c:val>
          <c:extLst>
            <c:ext xmlns:c16="http://schemas.microsoft.com/office/drawing/2014/chart" uri="{C3380CC4-5D6E-409C-BE32-E72D297353CC}">
              <c16:uniqueId val="{00000003-D94D-4102-AA7A-A80D258B3B91}"/>
            </c:ext>
          </c:extLst>
        </c:ser>
        <c:ser>
          <c:idx val="4"/>
          <c:order val="4"/>
          <c:tx>
            <c:strRef>
              <c:f>Sheet1!$G$1</c:f>
              <c:strCache>
                <c:ptCount val="1"/>
                <c:pt idx="0">
                  <c:v>White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Improved</c:v>
                </c:pt>
                <c:pt idx="1">
                  <c:v>Stayed the same</c:v>
                </c:pt>
                <c:pt idx="2">
                  <c:v>Became worse</c:v>
                </c:pt>
                <c:pt idx="3">
                  <c:v>Undecided</c:v>
                </c:pt>
                <c:pt idx="4">
                  <c:v>Refused</c:v>
                </c:pt>
              </c:strCache>
              <c:extLst/>
            </c:strRef>
          </c:cat>
          <c:val>
            <c:numRef>
              <c:f>Sheet1!$G$2:$G$6</c:f>
              <c:numCache>
                <c:formatCode>0%</c:formatCode>
                <c:ptCount val="5"/>
                <c:pt idx="0">
                  <c:v>0.82899999999999996</c:v>
                </c:pt>
                <c:pt idx="1">
                  <c:v>6.7000000000000004E-2</c:v>
                </c:pt>
                <c:pt idx="2">
                  <c:v>0.104</c:v>
                </c:pt>
                <c:pt idx="3">
                  <c:v>0</c:v>
                </c:pt>
                <c:pt idx="4">
                  <c:v>0</c:v>
                </c:pt>
              </c:numCache>
            </c:numRef>
          </c:val>
          <c:extLst>
            <c:ext xmlns:c16="http://schemas.microsoft.com/office/drawing/2014/chart" uri="{C3380CC4-5D6E-409C-BE32-E72D297353CC}">
              <c16:uniqueId val="{00000004-D94D-4102-AA7A-A80D258B3B91}"/>
            </c:ext>
          </c:extLst>
        </c:ser>
        <c:dLbls>
          <c:showLegendKey val="0"/>
          <c:showVal val="0"/>
          <c:showCatName val="0"/>
          <c:showSerName val="0"/>
          <c:showPercent val="0"/>
          <c:showBubbleSize val="0"/>
        </c:dLbls>
        <c:gapWidth val="219"/>
        <c:overlap val="-27"/>
        <c:axId val="663369688"/>
        <c:axId val="663365552"/>
      </c:barChart>
      <c:catAx>
        <c:axId val="663369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663365552"/>
        <c:crosses val="autoZero"/>
        <c:auto val="1"/>
        <c:lblAlgn val="ctr"/>
        <c:lblOffset val="100"/>
        <c:noMultiLvlLbl val="0"/>
      </c:catAx>
      <c:valAx>
        <c:axId val="663365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663369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legend>
    <c:plotVisOnly val="1"/>
    <c:dispBlanksAs val="gap"/>
    <c:showDLblsOverMax val="0"/>
  </c:chart>
  <c:spPr>
    <a:noFill/>
    <a:ln>
      <a:noFill/>
    </a:ln>
    <a:effectLst/>
  </c:spPr>
  <c:txPr>
    <a:bodyPr/>
    <a:lstStyle/>
    <a:p>
      <a:pPr>
        <a:defRPr sz="1200">
          <a:latin typeface="Work Sans"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Sheet2!$C$1</c:f>
              <c:strCache>
                <c:ptCount val="1"/>
                <c:pt idx="0">
                  <c:v>All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Sheet2!$B$2:$B$3</c:f>
              <c:strCache>
                <c:ptCount val="2"/>
                <c:pt idx="0">
                  <c:v>Yes</c:v>
                </c:pt>
                <c:pt idx="1">
                  <c:v>No</c:v>
                </c:pt>
              </c:strCache>
            </c:strRef>
          </c:cat>
          <c:val>
            <c:numRef>
              <c:f>Sheet2!$C$2:$C$3</c:f>
              <c:numCache>
                <c:formatCode>General</c:formatCode>
                <c:ptCount val="2"/>
                <c:pt idx="0">
                  <c:v>0.41399999999999998</c:v>
                </c:pt>
                <c:pt idx="1">
                  <c:v>0.58599999999999997</c:v>
                </c:pt>
              </c:numCache>
            </c:numRef>
          </c:val>
          <c:extLst>
            <c:ext xmlns:c16="http://schemas.microsoft.com/office/drawing/2014/chart" uri="{C3380CC4-5D6E-409C-BE32-E72D297353CC}">
              <c16:uniqueId val="{00000000-6F88-41BB-8FB5-B5DCF4E6D6E6}"/>
            </c:ext>
          </c:extLst>
        </c:ser>
        <c:ser>
          <c:idx val="1"/>
          <c:order val="1"/>
          <c:tx>
            <c:strRef>
              <c:f>Sheet2!$D$1</c:f>
              <c:strCache>
                <c:ptCount val="1"/>
                <c:pt idx="0">
                  <c:v>Black</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Sheet2!$B$2:$B$3</c:f>
              <c:strCache>
                <c:ptCount val="2"/>
                <c:pt idx="0">
                  <c:v>Yes</c:v>
                </c:pt>
                <c:pt idx="1">
                  <c:v>No</c:v>
                </c:pt>
              </c:strCache>
            </c:strRef>
          </c:cat>
          <c:val>
            <c:numRef>
              <c:f>Sheet2!$D$2:$D$3</c:f>
              <c:numCache>
                <c:formatCode>General</c:formatCode>
                <c:ptCount val="2"/>
                <c:pt idx="0">
                  <c:v>0.39900000000000002</c:v>
                </c:pt>
                <c:pt idx="1">
                  <c:v>0.60099999999999998</c:v>
                </c:pt>
              </c:numCache>
            </c:numRef>
          </c:val>
          <c:extLst>
            <c:ext xmlns:c16="http://schemas.microsoft.com/office/drawing/2014/chart" uri="{C3380CC4-5D6E-409C-BE32-E72D297353CC}">
              <c16:uniqueId val="{00000001-6F88-41BB-8FB5-B5DCF4E6D6E6}"/>
            </c:ext>
          </c:extLst>
        </c:ser>
        <c:ser>
          <c:idx val="2"/>
          <c:order val="2"/>
          <c:tx>
            <c:strRef>
              <c:f>Sheet2!$E$1</c:f>
              <c:strCache>
                <c:ptCount val="1"/>
                <c:pt idx="0">
                  <c:v>Coloured</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Sheet2!$B$2:$B$3</c:f>
              <c:strCache>
                <c:ptCount val="2"/>
                <c:pt idx="0">
                  <c:v>Yes</c:v>
                </c:pt>
                <c:pt idx="1">
                  <c:v>No</c:v>
                </c:pt>
              </c:strCache>
            </c:strRef>
          </c:cat>
          <c:val>
            <c:numRef>
              <c:f>Sheet2!$E$2:$E$3</c:f>
              <c:numCache>
                <c:formatCode>General</c:formatCode>
                <c:ptCount val="2"/>
                <c:pt idx="0">
                  <c:v>0.53200000000000003</c:v>
                </c:pt>
                <c:pt idx="1">
                  <c:v>0.46800000000000003</c:v>
                </c:pt>
              </c:numCache>
            </c:numRef>
          </c:val>
          <c:extLst>
            <c:ext xmlns:c16="http://schemas.microsoft.com/office/drawing/2014/chart" uri="{C3380CC4-5D6E-409C-BE32-E72D297353CC}">
              <c16:uniqueId val="{00000002-6F88-41BB-8FB5-B5DCF4E6D6E6}"/>
            </c:ext>
          </c:extLst>
        </c:ser>
        <c:ser>
          <c:idx val="3"/>
          <c:order val="3"/>
          <c:tx>
            <c:strRef>
              <c:f>Sheet2!$F$1</c:f>
              <c:strCache>
                <c:ptCount val="1"/>
                <c:pt idx="0">
                  <c:v>Indian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Sheet2!$B$2:$B$3</c:f>
              <c:strCache>
                <c:ptCount val="2"/>
                <c:pt idx="0">
                  <c:v>Yes</c:v>
                </c:pt>
                <c:pt idx="1">
                  <c:v>No</c:v>
                </c:pt>
              </c:strCache>
            </c:strRef>
          </c:cat>
          <c:val>
            <c:numRef>
              <c:f>Sheet2!$F$2:$F$3</c:f>
              <c:numCache>
                <c:formatCode>General</c:formatCode>
                <c:ptCount val="2"/>
                <c:pt idx="0">
                  <c:v>0.22700000000000001</c:v>
                </c:pt>
                <c:pt idx="1">
                  <c:v>0.77300000000000002</c:v>
                </c:pt>
              </c:numCache>
            </c:numRef>
          </c:val>
          <c:extLst>
            <c:ext xmlns:c16="http://schemas.microsoft.com/office/drawing/2014/chart" uri="{C3380CC4-5D6E-409C-BE32-E72D297353CC}">
              <c16:uniqueId val="{00000003-6F88-41BB-8FB5-B5DCF4E6D6E6}"/>
            </c:ext>
          </c:extLst>
        </c:ser>
        <c:ser>
          <c:idx val="4"/>
          <c:order val="4"/>
          <c:tx>
            <c:strRef>
              <c:f>Sheet2!$G$1</c:f>
              <c:strCache>
                <c:ptCount val="1"/>
                <c:pt idx="0">
                  <c:v>White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Sheet2!$B$2:$B$3</c:f>
              <c:strCache>
                <c:ptCount val="2"/>
                <c:pt idx="0">
                  <c:v>Yes</c:v>
                </c:pt>
                <c:pt idx="1">
                  <c:v>No</c:v>
                </c:pt>
              </c:strCache>
            </c:strRef>
          </c:cat>
          <c:val>
            <c:numRef>
              <c:f>Sheet2!$G$2:$G$3</c:f>
              <c:numCache>
                <c:formatCode>General</c:formatCode>
                <c:ptCount val="2"/>
                <c:pt idx="0">
                  <c:v>0.499</c:v>
                </c:pt>
                <c:pt idx="1">
                  <c:v>0.501</c:v>
                </c:pt>
              </c:numCache>
            </c:numRef>
          </c:val>
          <c:extLst>
            <c:ext xmlns:c16="http://schemas.microsoft.com/office/drawing/2014/chart" uri="{C3380CC4-5D6E-409C-BE32-E72D297353CC}">
              <c16:uniqueId val="{00000004-6F88-41BB-8FB5-B5DCF4E6D6E6}"/>
            </c:ext>
          </c:extLst>
        </c:ser>
        <c:dLbls>
          <c:showLegendKey val="0"/>
          <c:showVal val="0"/>
          <c:showCatName val="0"/>
          <c:showSerName val="0"/>
          <c:showPercent val="0"/>
          <c:showBubbleSize val="0"/>
        </c:dLbls>
        <c:gapWidth val="500"/>
        <c:overlap val="-52"/>
        <c:axId val="929173256"/>
        <c:axId val="929175416"/>
      </c:barChart>
      <c:catAx>
        <c:axId val="929173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929175416"/>
        <c:crosses val="autoZero"/>
        <c:auto val="1"/>
        <c:lblAlgn val="ctr"/>
        <c:lblOffset val="100"/>
        <c:noMultiLvlLbl val="0"/>
      </c:catAx>
      <c:valAx>
        <c:axId val="929175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929173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Work Sans"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Sheet3!$B$2:$B$6</c:f>
              <c:strCache>
                <c:ptCount val="5"/>
                <c:pt idx="0">
                  <c:v>Agree</c:v>
                </c:pt>
                <c:pt idx="1">
                  <c:v>Neither agree nor disagree</c:v>
                </c:pt>
                <c:pt idx="2">
                  <c:v>Disagree</c:v>
                </c:pt>
                <c:pt idx="3">
                  <c:v>Undecided</c:v>
                </c:pt>
                <c:pt idx="4">
                  <c:v>Refused</c:v>
                </c:pt>
              </c:strCache>
              <c:extLst/>
            </c:strRef>
          </c:cat>
          <c:val>
            <c:numRef>
              <c:f>Sheet3!$C$2:$C$6</c:f>
              <c:numCache>
                <c:formatCode>0.0%</c:formatCode>
                <c:ptCount val="5"/>
                <c:pt idx="0">
                  <c:v>0.66900000000000004</c:v>
                </c:pt>
                <c:pt idx="1">
                  <c:v>3.0000000000000001E-3</c:v>
                </c:pt>
                <c:pt idx="2">
                  <c:v>0.31</c:v>
                </c:pt>
                <c:pt idx="3">
                  <c:v>1.2999999999999999E-2</c:v>
                </c:pt>
                <c:pt idx="4">
                  <c:v>5.0000000000000001E-3</c:v>
                </c:pt>
              </c:numCache>
            </c:numRef>
          </c:val>
          <c:extLst>
            <c:ext xmlns:c16="http://schemas.microsoft.com/office/drawing/2014/chart" uri="{C3380CC4-5D6E-409C-BE32-E72D297353CC}">
              <c16:uniqueId val="{00000000-0CD3-45FA-A6AE-00659DA6FA76}"/>
            </c:ext>
          </c:extLst>
        </c:ser>
        <c:ser>
          <c:idx val="1"/>
          <c:order val="1"/>
          <c:tx>
            <c:strRef>
              <c:f>Sheet3!$D$1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Sheet3!$B$2:$B$6</c:f>
              <c:strCache>
                <c:ptCount val="5"/>
                <c:pt idx="0">
                  <c:v>Agree</c:v>
                </c:pt>
                <c:pt idx="1">
                  <c:v>Neither agree nor disagree</c:v>
                </c:pt>
                <c:pt idx="2">
                  <c:v>Disagree</c:v>
                </c:pt>
                <c:pt idx="3">
                  <c:v>Undecided</c:v>
                </c:pt>
                <c:pt idx="4">
                  <c:v>Refused</c:v>
                </c:pt>
              </c:strCache>
              <c:extLst/>
            </c:strRef>
          </c:cat>
          <c:val>
            <c:numRef>
              <c:f>Sheet3!$D$2:$D$6</c:f>
              <c:numCache>
                <c:formatCode>0%</c:formatCode>
                <c:ptCount val="5"/>
                <c:pt idx="0">
                  <c:v>0.59599999999999997</c:v>
                </c:pt>
                <c:pt idx="1">
                  <c:v>0</c:v>
                </c:pt>
                <c:pt idx="2">
                  <c:v>0.38</c:v>
                </c:pt>
                <c:pt idx="3">
                  <c:v>1.7000000000000001E-2</c:v>
                </c:pt>
                <c:pt idx="4">
                  <c:v>7.0000000000000001E-3</c:v>
                </c:pt>
              </c:numCache>
            </c:numRef>
          </c:val>
          <c:extLst>
            <c:ext xmlns:c16="http://schemas.microsoft.com/office/drawing/2014/chart" uri="{C3380CC4-5D6E-409C-BE32-E72D297353CC}">
              <c16:uniqueId val="{00000001-0CD3-45FA-A6AE-00659DA6FA76}"/>
            </c:ext>
          </c:extLst>
        </c:ser>
        <c:ser>
          <c:idx val="2"/>
          <c:order val="2"/>
          <c:tx>
            <c:strRef>
              <c:f>Sheet3!$E$1</c:f>
              <c:strCache>
                <c:ptCount val="1"/>
                <c:pt idx="0">
                  <c:v>Coloured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Sheet3!$B$2:$B$6</c:f>
              <c:strCache>
                <c:ptCount val="5"/>
                <c:pt idx="0">
                  <c:v>Agree</c:v>
                </c:pt>
                <c:pt idx="1">
                  <c:v>Neither agree nor disagree</c:v>
                </c:pt>
                <c:pt idx="2">
                  <c:v>Disagree</c:v>
                </c:pt>
                <c:pt idx="3">
                  <c:v>Undecided</c:v>
                </c:pt>
                <c:pt idx="4">
                  <c:v>Refused</c:v>
                </c:pt>
              </c:strCache>
              <c:extLst/>
            </c:strRef>
          </c:cat>
          <c:val>
            <c:numRef>
              <c:f>Sheet3!$E$2:$E$6</c:f>
              <c:numCache>
                <c:formatCode>0%</c:formatCode>
                <c:ptCount val="5"/>
                <c:pt idx="0">
                  <c:v>0.89400000000000002</c:v>
                </c:pt>
                <c:pt idx="1">
                  <c:v>0</c:v>
                </c:pt>
                <c:pt idx="2">
                  <c:v>0.106</c:v>
                </c:pt>
                <c:pt idx="3">
                  <c:v>0</c:v>
                </c:pt>
                <c:pt idx="4">
                  <c:v>0</c:v>
                </c:pt>
              </c:numCache>
            </c:numRef>
          </c:val>
          <c:extLst>
            <c:ext xmlns:c16="http://schemas.microsoft.com/office/drawing/2014/chart" uri="{C3380CC4-5D6E-409C-BE32-E72D297353CC}">
              <c16:uniqueId val="{00000002-0CD3-45FA-A6AE-00659DA6FA76}"/>
            </c:ext>
          </c:extLst>
        </c:ser>
        <c:ser>
          <c:idx val="3"/>
          <c:order val="3"/>
          <c:tx>
            <c:strRef>
              <c:f>Sheet3!$F$1</c:f>
              <c:strCache>
                <c:ptCount val="1"/>
                <c:pt idx="0">
                  <c:v>Indian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Sheet3!$B$2:$B$6</c:f>
              <c:strCache>
                <c:ptCount val="5"/>
                <c:pt idx="0">
                  <c:v>Agree</c:v>
                </c:pt>
                <c:pt idx="1">
                  <c:v>Neither agree nor disagree</c:v>
                </c:pt>
                <c:pt idx="2">
                  <c:v>Disagree</c:v>
                </c:pt>
                <c:pt idx="3">
                  <c:v>Undecided</c:v>
                </c:pt>
                <c:pt idx="4">
                  <c:v>Refused</c:v>
                </c:pt>
              </c:strCache>
              <c:extLst/>
            </c:strRef>
          </c:cat>
          <c:val>
            <c:numRef>
              <c:f>Sheet3!$F$2:$F$6</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3-0CD3-45FA-A6AE-00659DA6FA76}"/>
            </c:ext>
          </c:extLst>
        </c:ser>
        <c:ser>
          <c:idx val="4"/>
          <c:order val="4"/>
          <c:tx>
            <c:strRef>
              <c:f>Sheet3!$G$1</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Sheet3!$B$2:$B$6</c:f>
              <c:strCache>
                <c:ptCount val="5"/>
                <c:pt idx="0">
                  <c:v>Agree</c:v>
                </c:pt>
                <c:pt idx="1">
                  <c:v>Neither agree nor disagree</c:v>
                </c:pt>
                <c:pt idx="2">
                  <c:v>Disagree</c:v>
                </c:pt>
                <c:pt idx="3">
                  <c:v>Undecided</c:v>
                </c:pt>
                <c:pt idx="4">
                  <c:v>Refused</c:v>
                </c:pt>
              </c:strCache>
              <c:extLst/>
            </c:strRef>
          </c:cat>
          <c:val>
            <c:numRef>
              <c:f>Sheet3!$G$2:$G$6</c:f>
              <c:numCache>
                <c:formatCode>0%</c:formatCode>
                <c:ptCount val="5"/>
                <c:pt idx="0">
                  <c:v>0.90400000000000003</c:v>
                </c:pt>
                <c:pt idx="1">
                  <c:v>2.3E-2</c:v>
                </c:pt>
                <c:pt idx="2">
                  <c:v>7.2999999999999995E-2</c:v>
                </c:pt>
                <c:pt idx="3">
                  <c:v>0</c:v>
                </c:pt>
                <c:pt idx="4">
                  <c:v>0</c:v>
                </c:pt>
              </c:numCache>
            </c:numRef>
          </c:val>
          <c:extLst>
            <c:ext xmlns:c16="http://schemas.microsoft.com/office/drawing/2014/chart" uri="{C3380CC4-5D6E-409C-BE32-E72D297353CC}">
              <c16:uniqueId val="{00000004-0CD3-45FA-A6AE-00659DA6FA76}"/>
            </c:ext>
          </c:extLst>
        </c:ser>
        <c:dLbls>
          <c:showLegendKey val="0"/>
          <c:showVal val="0"/>
          <c:showCatName val="0"/>
          <c:showSerName val="0"/>
          <c:showPercent val="0"/>
          <c:showBubbleSize val="0"/>
        </c:dLbls>
        <c:gapWidth val="219"/>
        <c:overlap val="-27"/>
        <c:axId val="794370280"/>
        <c:axId val="794371032"/>
      </c:barChart>
      <c:catAx>
        <c:axId val="794370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794371032"/>
        <c:crosses val="autoZero"/>
        <c:auto val="1"/>
        <c:lblAlgn val="ctr"/>
        <c:lblOffset val="100"/>
        <c:noMultiLvlLbl val="0"/>
      </c:catAx>
      <c:valAx>
        <c:axId val="79437103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79437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legend>
    <c:plotVisOnly val="1"/>
    <c:dispBlanksAs val="gap"/>
    <c:showDLblsOverMax val="0"/>
  </c:chart>
  <c:spPr>
    <a:noFill/>
    <a:ln>
      <a:noFill/>
    </a:ln>
    <a:effectLst/>
  </c:spPr>
  <c:txPr>
    <a:bodyPr/>
    <a:lstStyle/>
    <a:p>
      <a:pPr>
        <a:defRPr sz="1200">
          <a:latin typeface="Work Sans"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Sheet4!$C$1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Agree</c:v>
                </c:pt>
                <c:pt idx="1">
                  <c:v>Neither agree nor disagree</c:v>
                </c:pt>
                <c:pt idx="2">
                  <c:v>Disagree</c:v>
                </c:pt>
                <c:pt idx="3">
                  <c:v>Undecided</c:v>
                </c:pt>
                <c:pt idx="4">
                  <c:v>Refused</c:v>
                </c:pt>
              </c:strCache>
              <c:extLst/>
            </c:strRef>
          </c:cat>
          <c:val>
            <c:numRef>
              <c:f>Sheet4!$C$2:$C$6</c:f>
              <c:numCache>
                <c:formatCode>0.0%</c:formatCode>
                <c:ptCount val="5"/>
                <c:pt idx="0">
                  <c:v>0.66900000000000004</c:v>
                </c:pt>
                <c:pt idx="1">
                  <c:v>3.0000000000000001E-3</c:v>
                </c:pt>
                <c:pt idx="2">
                  <c:v>0.31</c:v>
                </c:pt>
                <c:pt idx="3">
                  <c:v>1.2999999999999999E-2</c:v>
                </c:pt>
                <c:pt idx="4">
                  <c:v>5.0000000000000001E-3</c:v>
                </c:pt>
              </c:numCache>
            </c:numRef>
          </c:val>
          <c:extLst>
            <c:ext xmlns:c16="http://schemas.microsoft.com/office/drawing/2014/chart" uri="{C3380CC4-5D6E-409C-BE32-E72D297353CC}">
              <c16:uniqueId val="{00000000-60B9-41E8-A480-C45FCA767DE7}"/>
            </c:ext>
          </c:extLst>
        </c:ser>
        <c:ser>
          <c:idx val="1"/>
          <c:order val="1"/>
          <c:tx>
            <c:strRef>
              <c:f>Sheet4!$D$1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Agree</c:v>
                </c:pt>
                <c:pt idx="1">
                  <c:v>Neither agree nor disagree</c:v>
                </c:pt>
                <c:pt idx="2">
                  <c:v>Disagree</c:v>
                </c:pt>
                <c:pt idx="3">
                  <c:v>Undecided</c:v>
                </c:pt>
                <c:pt idx="4">
                  <c:v>Refused</c:v>
                </c:pt>
              </c:strCache>
              <c:extLst/>
            </c:strRef>
          </c:cat>
          <c:val>
            <c:numRef>
              <c:f>Sheet4!$D$2:$D$6</c:f>
              <c:numCache>
                <c:formatCode>0%</c:formatCode>
                <c:ptCount val="5"/>
                <c:pt idx="0">
                  <c:v>0.59599999999999997</c:v>
                </c:pt>
                <c:pt idx="1">
                  <c:v>0</c:v>
                </c:pt>
                <c:pt idx="2">
                  <c:v>0.38</c:v>
                </c:pt>
                <c:pt idx="3">
                  <c:v>1.7000000000000001E-2</c:v>
                </c:pt>
                <c:pt idx="4">
                  <c:v>7.0000000000000001E-3</c:v>
                </c:pt>
              </c:numCache>
            </c:numRef>
          </c:val>
          <c:extLst>
            <c:ext xmlns:c16="http://schemas.microsoft.com/office/drawing/2014/chart" uri="{C3380CC4-5D6E-409C-BE32-E72D297353CC}">
              <c16:uniqueId val="{00000001-60B9-41E8-A480-C45FCA767DE7}"/>
            </c:ext>
          </c:extLst>
        </c:ser>
        <c:ser>
          <c:idx val="2"/>
          <c:order val="2"/>
          <c:tx>
            <c:strRef>
              <c:f>Sheet4!$E$1</c:f>
              <c:strCache>
                <c:ptCount val="1"/>
                <c:pt idx="0">
                  <c:v>Coloured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Agree</c:v>
                </c:pt>
                <c:pt idx="1">
                  <c:v>Neither agree nor disagree</c:v>
                </c:pt>
                <c:pt idx="2">
                  <c:v>Disagree</c:v>
                </c:pt>
                <c:pt idx="3">
                  <c:v>Undecided</c:v>
                </c:pt>
                <c:pt idx="4">
                  <c:v>Refused</c:v>
                </c:pt>
              </c:strCache>
              <c:extLst/>
            </c:strRef>
          </c:cat>
          <c:val>
            <c:numRef>
              <c:f>Sheet4!$E$2:$E$6</c:f>
              <c:numCache>
                <c:formatCode>0%</c:formatCode>
                <c:ptCount val="5"/>
                <c:pt idx="0">
                  <c:v>0.89400000000000002</c:v>
                </c:pt>
                <c:pt idx="1">
                  <c:v>0</c:v>
                </c:pt>
                <c:pt idx="2">
                  <c:v>0.106</c:v>
                </c:pt>
                <c:pt idx="3">
                  <c:v>0</c:v>
                </c:pt>
                <c:pt idx="4">
                  <c:v>0</c:v>
                </c:pt>
              </c:numCache>
            </c:numRef>
          </c:val>
          <c:extLst>
            <c:ext xmlns:c16="http://schemas.microsoft.com/office/drawing/2014/chart" uri="{C3380CC4-5D6E-409C-BE32-E72D297353CC}">
              <c16:uniqueId val="{00000002-60B9-41E8-A480-C45FCA767DE7}"/>
            </c:ext>
          </c:extLst>
        </c:ser>
        <c:ser>
          <c:idx val="3"/>
          <c:order val="3"/>
          <c:tx>
            <c:strRef>
              <c:f>Sheet4!$F$1</c:f>
              <c:strCache>
                <c:ptCount val="1"/>
                <c:pt idx="0">
                  <c:v>Indian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Agree</c:v>
                </c:pt>
                <c:pt idx="1">
                  <c:v>Neither agree nor disagree</c:v>
                </c:pt>
                <c:pt idx="2">
                  <c:v>Disagree</c:v>
                </c:pt>
                <c:pt idx="3">
                  <c:v>Undecided</c:v>
                </c:pt>
                <c:pt idx="4">
                  <c:v>Refused</c:v>
                </c:pt>
              </c:strCache>
              <c:extLst/>
            </c:strRef>
          </c:cat>
          <c:val>
            <c:numRef>
              <c:f>Sheet4!$F$2:$F$6</c:f>
              <c:numCache>
                <c:formatCode>0%</c:formatCode>
                <c:ptCount val="5"/>
                <c:pt idx="0">
                  <c:v>1</c:v>
                </c:pt>
                <c:pt idx="1">
                  <c:v>0</c:v>
                </c:pt>
                <c:pt idx="2">
                  <c:v>0</c:v>
                </c:pt>
                <c:pt idx="3">
                  <c:v>0</c:v>
                </c:pt>
                <c:pt idx="4">
                  <c:v>0</c:v>
                </c:pt>
              </c:numCache>
            </c:numRef>
          </c:val>
          <c:extLst>
            <c:ext xmlns:c16="http://schemas.microsoft.com/office/drawing/2014/chart" uri="{C3380CC4-5D6E-409C-BE32-E72D297353CC}">
              <c16:uniqueId val="{00000003-60B9-41E8-A480-C45FCA767DE7}"/>
            </c:ext>
          </c:extLst>
        </c:ser>
        <c:ser>
          <c:idx val="4"/>
          <c:order val="4"/>
          <c:tx>
            <c:strRef>
              <c:f>Sheet4!$G$1</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Sheet4!$B$2:$B$6</c:f>
              <c:strCache>
                <c:ptCount val="5"/>
                <c:pt idx="0">
                  <c:v>Agree</c:v>
                </c:pt>
                <c:pt idx="1">
                  <c:v>Neither agree nor disagree</c:v>
                </c:pt>
                <c:pt idx="2">
                  <c:v>Disagree</c:v>
                </c:pt>
                <c:pt idx="3">
                  <c:v>Undecided</c:v>
                </c:pt>
                <c:pt idx="4">
                  <c:v>Refused</c:v>
                </c:pt>
              </c:strCache>
              <c:extLst/>
            </c:strRef>
          </c:cat>
          <c:val>
            <c:numRef>
              <c:f>Sheet4!$G$2:$G$6</c:f>
              <c:numCache>
                <c:formatCode>0%</c:formatCode>
                <c:ptCount val="5"/>
                <c:pt idx="0">
                  <c:v>0.90400000000000003</c:v>
                </c:pt>
                <c:pt idx="1">
                  <c:v>2.3E-2</c:v>
                </c:pt>
                <c:pt idx="2">
                  <c:v>7.2999999999999995E-2</c:v>
                </c:pt>
                <c:pt idx="3">
                  <c:v>0</c:v>
                </c:pt>
                <c:pt idx="4">
                  <c:v>0</c:v>
                </c:pt>
              </c:numCache>
            </c:numRef>
          </c:val>
          <c:extLst>
            <c:ext xmlns:c16="http://schemas.microsoft.com/office/drawing/2014/chart" uri="{C3380CC4-5D6E-409C-BE32-E72D297353CC}">
              <c16:uniqueId val="{00000004-60B9-41E8-A480-C45FCA767DE7}"/>
            </c:ext>
          </c:extLst>
        </c:ser>
        <c:dLbls>
          <c:showLegendKey val="0"/>
          <c:showVal val="0"/>
          <c:showCatName val="0"/>
          <c:showSerName val="0"/>
          <c:showPercent val="0"/>
          <c:showBubbleSize val="0"/>
        </c:dLbls>
        <c:gapWidth val="219"/>
        <c:overlap val="-30"/>
        <c:axId val="694850504"/>
        <c:axId val="694846368"/>
      </c:barChart>
      <c:catAx>
        <c:axId val="694850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694846368"/>
        <c:crosses val="autoZero"/>
        <c:auto val="1"/>
        <c:lblAlgn val="ctr"/>
        <c:lblOffset val="100"/>
        <c:noMultiLvlLbl val="0"/>
      </c:catAx>
      <c:valAx>
        <c:axId val="6948463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694850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legend>
    <c:plotVisOnly val="1"/>
    <c:dispBlanksAs val="gap"/>
    <c:showDLblsOverMax val="0"/>
  </c:chart>
  <c:spPr>
    <a:noFill/>
    <a:ln>
      <a:noFill/>
    </a:ln>
    <a:effectLst/>
  </c:spPr>
  <c:txPr>
    <a:bodyPr/>
    <a:lstStyle/>
    <a:p>
      <a:pPr>
        <a:defRPr sz="1200">
          <a:latin typeface="Work Sans"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Sheet5!$C$1</c:f>
              <c:strCache>
                <c:ptCount val="1"/>
                <c:pt idx="0">
                  <c:v>All</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Sheet5!$B$2:$B$5</c:f>
              <c:strCache>
                <c:ptCount val="4"/>
                <c:pt idx="0">
                  <c:v>Yes</c:v>
                </c:pt>
                <c:pt idx="1">
                  <c:v>No</c:v>
                </c:pt>
                <c:pt idx="2">
                  <c:v>Undecided</c:v>
                </c:pt>
                <c:pt idx="3">
                  <c:v>Refused</c:v>
                </c:pt>
              </c:strCache>
            </c:strRef>
          </c:cat>
          <c:val>
            <c:numRef>
              <c:f>Sheet5!$C$2:$C$5</c:f>
              <c:numCache>
                <c:formatCode>General</c:formatCode>
                <c:ptCount val="4"/>
                <c:pt idx="0">
                  <c:v>0.90100000000000002</c:v>
                </c:pt>
                <c:pt idx="1">
                  <c:v>7.5999999999999998E-2</c:v>
                </c:pt>
                <c:pt idx="2">
                  <c:v>2E-3</c:v>
                </c:pt>
                <c:pt idx="3">
                  <c:v>2.1000000000000001E-2</c:v>
                </c:pt>
              </c:numCache>
            </c:numRef>
          </c:val>
          <c:extLst>
            <c:ext xmlns:c16="http://schemas.microsoft.com/office/drawing/2014/chart" uri="{C3380CC4-5D6E-409C-BE32-E72D297353CC}">
              <c16:uniqueId val="{00000000-D48D-4214-B24D-CDBA42EA7A5E}"/>
            </c:ext>
          </c:extLst>
        </c:ser>
        <c:ser>
          <c:idx val="1"/>
          <c:order val="1"/>
          <c:tx>
            <c:strRef>
              <c:f>Sheet5!$D$1</c:f>
              <c:strCache>
                <c:ptCount val="1"/>
                <c:pt idx="0">
                  <c:v>Black</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Sheet5!$B$2:$B$5</c:f>
              <c:strCache>
                <c:ptCount val="4"/>
                <c:pt idx="0">
                  <c:v>Yes</c:v>
                </c:pt>
                <c:pt idx="1">
                  <c:v>No</c:v>
                </c:pt>
                <c:pt idx="2">
                  <c:v>Undecided</c:v>
                </c:pt>
                <c:pt idx="3">
                  <c:v>Refused</c:v>
                </c:pt>
              </c:strCache>
            </c:strRef>
          </c:cat>
          <c:val>
            <c:numRef>
              <c:f>Sheet5!$D$2:$D$5</c:f>
              <c:numCache>
                <c:formatCode>General</c:formatCode>
                <c:ptCount val="4"/>
                <c:pt idx="0">
                  <c:v>0.88800000000000001</c:v>
                </c:pt>
                <c:pt idx="1">
                  <c:v>8.3000000000000004E-2</c:v>
                </c:pt>
                <c:pt idx="2">
                  <c:v>2E-3</c:v>
                </c:pt>
                <c:pt idx="3">
                  <c:v>2.7E-2</c:v>
                </c:pt>
              </c:numCache>
            </c:numRef>
          </c:val>
          <c:extLst>
            <c:ext xmlns:c16="http://schemas.microsoft.com/office/drawing/2014/chart" uri="{C3380CC4-5D6E-409C-BE32-E72D297353CC}">
              <c16:uniqueId val="{00000001-D48D-4214-B24D-CDBA42EA7A5E}"/>
            </c:ext>
          </c:extLst>
        </c:ser>
        <c:ser>
          <c:idx val="2"/>
          <c:order val="2"/>
          <c:tx>
            <c:strRef>
              <c:f>Sheet5!$E$1</c:f>
              <c:strCache>
                <c:ptCount val="1"/>
                <c:pt idx="0">
                  <c:v>Coloured</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Sheet5!$B$2:$B$5</c:f>
              <c:strCache>
                <c:ptCount val="4"/>
                <c:pt idx="0">
                  <c:v>Yes</c:v>
                </c:pt>
                <c:pt idx="1">
                  <c:v>No</c:v>
                </c:pt>
                <c:pt idx="2">
                  <c:v>Undecided</c:v>
                </c:pt>
                <c:pt idx="3">
                  <c:v>Refused</c:v>
                </c:pt>
              </c:strCache>
            </c:strRef>
          </c:cat>
          <c:val>
            <c:numRef>
              <c:f>Sheet5!$E$2:$E$5</c:f>
              <c:numCache>
                <c:formatCode>General</c:formatCode>
                <c:ptCount val="4"/>
                <c:pt idx="0">
                  <c:v>0.90900000000000003</c:v>
                </c:pt>
                <c:pt idx="1">
                  <c:v>9.0999999999999998E-2</c:v>
                </c:pt>
                <c:pt idx="2">
                  <c:v>0</c:v>
                </c:pt>
                <c:pt idx="3">
                  <c:v>0</c:v>
                </c:pt>
              </c:numCache>
            </c:numRef>
          </c:val>
          <c:extLst>
            <c:ext xmlns:c16="http://schemas.microsoft.com/office/drawing/2014/chart" uri="{C3380CC4-5D6E-409C-BE32-E72D297353CC}">
              <c16:uniqueId val="{00000002-D48D-4214-B24D-CDBA42EA7A5E}"/>
            </c:ext>
          </c:extLst>
        </c:ser>
        <c:ser>
          <c:idx val="3"/>
          <c:order val="3"/>
          <c:tx>
            <c:strRef>
              <c:f>Sheet5!$F$1</c:f>
              <c:strCache>
                <c:ptCount val="1"/>
                <c:pt idx="0">
                  <c:v>Indian</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Work Sans"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Sheet5!$B$2:$B$5</c:f>
              <c:strCache>
                <c:ptCount val="4"/>
                <c:pt idx="0">
                  <c:v>Yes</c:v>
                </c:pt>
                <c:pt idx="1">
                  <c:v>No</c:v>
                </c:pt>
                <c:pt idx="2">
                  <c:v>Undecided</c:v>
                </c:pt>
                <c:pt idx="3">
                  <c:v>Refused</c:v>
                </c:pt>
              </c:strCache>
            </c:strRef>
          </c:cat>
          <c:val>
            <c:numRef>
              <c:f>Sheet5!$F$2:$F$5</c:f>
              <c:numCache>
                <c:formatCode>General</c:formatCode>
                <c:ptCount val="4"/>
                <c:pt idx="0">
                  <c:v>1</c:v>
                </c:pt>
                <c:pt idx="1">
                  <c:v>0</c:v>
                </c:pt>
                <c:pt idx="2">
                  <c:v>0</c:v>
                </c:pt>
                <c:pt idx="3">
                  <c:v>0</c:v>
                </c:pt>
              </c:numCache>
            </c:numRef>
          </c:val>
          <c:extLst>
            <c:ext xmlns:c16="http://schemas.microsoft.com/office/drawing/2014/chart" uri="{C3380CC4-5D6E-409C-BE32-E72D297353CC}">
              <c16:uniqueId val="{00000003-D48D-4214-B24D-CDBA42EA7A5E}"/>
            </c:ext>
          </c:extLst>
        </c:ser>
        <c:ser>
          <c:idx val="4"/>
          <c:order val="4"/>
          <c:tx>
            <c:strRef>
              <c:f>Sheet5!$G$1</c:f>
              <c:strCache>
                <c:ptCount val="1"/>
                <c:pt idx="0">
                  <c:v>White</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Sheet5!$B$2:$B$5</c:f>
              <c:strCache>
                <c:ptCount val="4"/>
                <c:pt idx="0">
                  <c:v>Yes</c:v>
                </c:pt>
                <c:pt idx="1">
                  <c:v>No</c:v>
                </c:pt>
                <c:pt idx="2">
                  <c:v>Undecided</c:v>
                </c:pt>
                <c:pt idx="3">
                  <c:v>Refused</c:v>
                </c:pt>
              </c:strCache>
            </c:strRef>
          </c:cat>
          <c:val>
            <c:numRef>
              <c:f>Sheet5!$G$2:$G$5</c:f>
              <c:numCache>
                <c:formatCode>General</c:formatCode>
                <c:ptCount val="4"/>
                <c:pt idx="0">
                  <c:v>0.95799999999999996</c:v>
                </c:pt>
                <c:pt idx="1">
                  <c:v>4.2000000000000003E-2</c:v>
                </c:pt>
                <c:pt idx="2">
                  <c:v>0</c:v>
                </c:pt>
                <c:pt idx="3">
                  <c:v>0</c:v>
                </c:pt>
              </c:numCache>
            </c:numRef>
          </c:val>
          <c:extLst>
            <c:ext xmlns:c16="http://schemas.microsoft.com/office/drawing/2014/chart" uri="{C3380CC4-5D6E-409C-BE32-E72D297353CC}">
              <c16:uniqueId val="{00000004-D48D-4214-B24D-CDBA42EA7A5E}"/>
            </c:ext>
          </c:extLst>
        </c:ser>
        <c:dLbls>
          <c:showLegendKey val="0"/>
          <c:showVal val="0"/>
          <c:showCatName val="0"/>
          <c:showSerName val="0"/>
          <c:showPercent val="0"/>
          <c:showBubbleSize val="0"/>
        </c:dLbls>
        <c:gapWidth val="219"/>
        <c:overlap val="-30"/>
        <c:axId val="1038501568"/>
        <c:axId val="1038503368"/>
      </c:barChart>
      <c:catAx>
        <c:axId val="1038501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Work Sans" pitchFamily="2" charset="0"/>
                <a:ea typeface="+mn-ea"/>
                <a:cs typeface="+mn-cs"/>
              </a:defRPr>
            </a:pPr>
            <a:endParaRPr lang="en-US"/>
          </a:p>
        </c:txPr>
        <c:crossAx val="1038503368"/>
        <c:crosses val="autoZero"/>
        <c:auto val="1"/>
        <c:lblAlgn val="ctr"/>
        <c:lblOffset val="100"/>
        <c:noMultiLvlLbl val="0"/>
      </c:catAx>
      <c:valAx>
        <c:axId val="103850336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Work Sans" pitchFamily="2" charset="0"/>
                <a:ea typeface="+mn-ea"/>
                <a:cs typeface="+mn-cs"/>
              </a:defRPr>
            </a:pPr>
            <a:endParaRPr lang="en-US"/>
          </a:p>
        </c:txPr>
        <c:crossAx val="1038501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Work Sans"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Work Sans" pitchFamily="2"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Sheet6!$C$1</c:f>
              <c:strCache>
                <c:ptCount val="1"/>
                <c:pt idx="0">
                  <c:v>All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Sheet6!$B$2:$B$5</c:f>
              <c:strCache>
                <c:ptCount val="4"/>
                <c:pt idx="0">
                  <c:v>A teacher who is the same race as your child</c:v>
                </c:pt>
                <c:pt idx="1">
                  <c:v>The best teacher, no matter what race they are</c:v>
                </c:pt>
                <c:pt idx="2">
                  <c:v>Undecided</c:v>
                </c:pt>
                <c:pt idx="3">
                  <c:v>Refused</c:v>
                </c:pt>
              </c:strCache>
              <c:extLst/>
            </c:strRef>
          </c:cat>
          <c:val>
            <c:numRef>
              <c:f>Sheet6!$C$2:$C$5</c:f>
              <c:numCache>
                <c:formatCode>0.0%</c:formatCode>
                <c:ptCount val="4"/>
                <c:pt idx="0">
                  <c:v>0.10791999999999999</c:v>
                </c:pt>
                <c:pt idx="1">
                  <c:v>0.89207999999999998</c:v>
                </c:pt>
                <c:pt idx="2">
                  <c:v>2E-3</c:v>
                </c:pt>
                <c:pt idx="3">
                  <c:v>2.1000000000000001E-2</c:v>
                </c:pt>
              </c:numCache>
            </c:numRef>
          </c:val>
          <c:extLst>
            <c:ext xmlns:c16="http://schemas.microsoft.com/office/drawing/2014/chart" uri="{C3380CC4-5D6E-409C-BE32-E72D297353CC}">
              <c16:uniqueId val="{00000000-5684-4319-A43A-6E44575F0EEF}"/>
            </c:ext>
          </c:extLst>
        </c:ser>
        <c:ser>
          <c:idx val="1"/>
          <c:order val="1"/>
          <c:tx>
            <c:strRef>
              <c:f>Sheet6!$D$1</c:f>
              <c:strCache>
                <c:ptCount val="1"/>
                <c:pt idx="0">
                  <c:v>Black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Sheet6!$B$2:$B$5</c:f>
              <c:strCache>
                <c:ptCount val="4"/>
                <c:pt idx="0">
                  <c:v>A teacher who is the same race as your child</c:v>
                </c:pt>
                <c:pt idx="1">
                  <c:v>The best teacher, no matter what race they are</c:v>
                </c:pt>
                <c:pt idx="2">
                  <c:v>Undecided</c:v>
                </c:pt>
                <c:pt idx="3">
                  <c:v>Refused</c:v>
                </c:pt>
              </c:strCache>
              <c:extLst/>
            </c:strRef>
          </c:cat>
          <c:val>
            <c:numRef>
              <c:f>Sheet6!$D$2:$D$5</c:f>
              <c:numCache>
                <c:formatCode>0%</c:formatCode>
                <c:ptCount val="4"/>
                <c:pt idx="0">
                  <c:v>0.1647052</c:v>
                </c:pt>
                <c:pt idx="1">
                  <c:v>0.8352948</c:v>
                </c:pt>
                <c:pt idx="2">
                  <c:v>2E-3</c:v>
                </c:pt>
                <c:pt idx="3">
                  <c:v>2.7E-2</c:v>
                </c:pt>
              </c:numCache>
            </c:numRef>
          </c:val>
          <c:extLst>
            <c:ext xmlns:c16="http://schemas.microsoft.com/office/drawing/2014/chart" uri="{C3380CC4-5D6E-409C-BE32-E72D297353CC}">
              <c16:uniqueId val="{00000001-5684-4319-A43A-6E44575F0EEF}"/>
            </c:ext>
          </c:extLst>
        </c:ser>
        <c:ser>
          <c:idx val="2"/>
          <c:order val="2"/>
          <c:tx>
            <c:strRef>
              <c:f>Sheet6!$E$1</c:f>
              <c:strCache>
                <c:ptCount val="1"/>
                <c:pt idx="0">
                  <c:v>Coloured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Sheet6!$B$2:$B$5</c:f>
              <c:strCache>
                <c:ptCount val="4"/>
                <c:pt idx="0">
                  <c:v>A teacher who is the same race as your child</c:v>
                </c:pt>
                <c:pt idx="1">
                  <c:v>The best teacher, no matter what race they are</c:v>
                </c:pt>
                <c:pt idx="2">
                  <c:v>Undecided</c:v>
                </c:pt>
                <c:pt idx="3">
                  <c:v>Refused</c:v>
                </c:pt>
              </c:strCache>
              <c:extLst/>
            </c:strRef>
          </c:cat>
          <c:val>
            <c:numRef>
              <c:f>Sheet6!$E$2:$E$5</c:f>
              <c:numCache>
                <c:formatCode>0%</c:formatCode>
                <c:ptCount val="4"/>
                <c:pt idx="0">
                  <c:v>0.11101999999999999</c:v>
                </c:pt>
                <c:pt idx="1">
                  <c:v>0.88897999999999999</c:v>
                </c:pt>
                <c:pt idx="2">
                  <c:v>0</c:v>
                </c:pt>
                <c:pt idx="3">
                  <c:v>0</c:v>
                </c:pt>
              </c:numCache>
            </c:numRef>
          </c:val>
          <c:extLst>
            <c:ext xmlns:c16="http://schemas.microsoft.com/office/drawing/2014/chart" uri="{C3380CC4-5D6E-409C-BE32-E72D297353CC}">
              <c16:uniqueId val="{00000002-5684-4319-A43A-6E44575F0EEF}"/>
            </c:ext>
          </c:extLst>
        </c:ser>
        <c:ser>
          <c:idx val="3"/>
          <c:order val="3"/>
          <c:tx>
            <c:strRef>
              <c:f>Sheet6!$F$1</c:f>
              <c:strCache>
                <c:ptCount val="1"/>
                <c:pt idx="0">
                  <c:v>Indian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Sheet6!$B$2:$B$5</c:f>
              <c:strCache>
                <c:ptCount val="4"/>
                <c:pt idx="0">
                  <c:v>A teacher who is the same race as your child</c:v>
                </c:pt>
                <c:pt idx="1">
                  <c:v>The best teacher, no matter what race they are</c:v>
                </c:pt>
                <c:pt idx="2">
                  <c:v>Undecided</c:v>
                </c:pt>
                <c:pt idx="3">
                  <c:v>Refused</c:v>
                </c:pt>
              </c:strCache>
              <c:extLst/>
            </c:strRef>
          </c:cat>
          <c:val>
            <c:numRef>
              <c:f>Sheet6!$F$2:$F$5</c:f>
              <c:numCache>
                <c:formatCode>0%</c:formatCode>
                <c:ptCount val="4"/>
                <c:pt idx="0">
                  <c:v>0</c:v>
                </c:pt>
                <c:pt idx="1">
                  <c:v>1</c:v>
                </c:pt>
                <c:pt idx="2">
                  <c:v>0</c:v>
                </c:pt>
                <c:pt idx="3">
                  <c:v>0</c:v>
                </c:pt>
              </c:numCache>
            </c:numRef>
          </c:val>
          <c:extLst>
            <c:ext xmlns:c16="http://schemas.microsoft.com/office/drawing/2014/chart" uri="{C3380CC4-5D6E-409C-BE32-E72D297353CC}">
              <c16:uniqueId val="{00000003-5684-4319-A43A-6E44575F0EEF}"/>
            </c:ext>
          </c:extLst>
        </c:ser>
        <c:ser>
          <c:idx val="4"/>
          <c:order val="4"/>
          <c:tx>
            <c:strRef>
              <c:f>Sheet6!$G$1</c:f>
              <c:strCache>
                <c:ptCount val="1"/>
                <c:pt idx="0">
                  <c:v>White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Sheet6!$B$2:$B$5</c:f>
              <c:strCache>
                <c:ptCount val="4"/>
                <c:pt idx="0">
                  <c:v>A teacher who is the same race as your child</c:v>
                </c:pt>
                <c:pt idx="1">
                  <c:v>The best teacher, no matter what race they are</c:v>
                </c:pt>
                <c:pt idx="2">
                  <c:v>Undecided</c:v>
                </c:pt>
                <c:pt idx="3">
                  <c:v>Refused</c:v>
                </c:pt>
              </c:strCache>
              <c:extLst/>
            </c:strRef>
          </c:cat>
          <c:val>
            <c:numRef>
              <c:f>Sheet6!$G$2:$G$5</c:f>
              <c:numCache>
                <c:formatCode>0%</c:formatCode>
                <c:ptCount val="4"/>
                <c:pt idx="0">
                  <c:v>4.7040000000000005E-2</c:v>
                </c:pt>
                <c:pt idx="1">
                  <c:v>0.95296000000000003</c:v>
                </c:pt>
                <c:pt idx="2">
                  <c:v>0</c:v>
                </c:pt>
                <c:pt idx="3">
                  <c:v>0</c:v>
                </c:pt>
              </c:numCache>
            </c:numRef>
          </c:val>
          <c:extLst>
            <c:ext xmlns:c16="http://schemas.microsoft.com/office/drawing/2014/chart" uri="{C3380CC4-5D6E-409C-BE32-E72D297353CC}">
              <c16:uniqueId val="{00000004-5684-4319-A43A-6E44575F0EEF}"/>
            </c:ext>
          </c:extLst>
        </c:ser>
        <c:dLbls>
          <c:showLegendKey val="0"/>
          <c:showVal val="0"/>
          <c:showCatName val="0"/>
          <c:showSerName val="0"/>
          <c:showPercent val="0"/>
          <c:showBubbleSize val="0"/>
        </c:dLbls>
        <c:gapWidth val="219"/>
        <c:overlap val="-27"/>
        <c:axId val="794262816"/>
        <c:axId val="794267704"/>
      </c:barChart>
      <c:catAx>
        <c:axId val="79426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794267704"/>
        <c:crosses val="autoZero"/>
        <c:auto val="1"/>
        <c:lblAlgn val="ctr"/>
        <c:lblOffset val="100"/>
        <c:noMultiLvlLbl val="0"/>
      </c:catAx>
      <c:valAx>
        <c:axId val="7942677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crossAx val="79426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Work Sans" pitchFamily="2" charset="0"/>
              <a:ea typeface="+mn-ea"/>
              <a:cs typeface="+mn-cs"/>
            </a:defRPr>
          </a:pPr>
          <a:endParaRPr lang="en-US"/>
        </a:p>
      </c:txPr>
    </c:legend>
    <c:plotVisOnly val="1"/>
    <c:dispBlanksAs val="gap"/>
    <c:showDLblsOverMax val="0"/>
  </c:chart>
  <c:spPr>
    <a:noFill/>
    <a:ln>
      <a:noFill/>
    </a:ln>
    <a:effectLst/>
  </c:spPr>
  <c:txPr>
    <a:bodyPr/>
    <a:lstStyle/>
    <a:p>
      <a:pPr>
        <a:defRPr sz="1200">
          <a:latin typeface="Work Sans" pitchFamily="2"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Illegal immigration is almost entirely to blame for our unemployment problem</c:v>
                </c:pt>
                <c:pt idx="1">
                  <c:v>Illegal immigration is a large contributor to our unemployment problem</c:v>
                </c:pt>
                <c:pt idx="2">
                  <c:v>Illegal immigration is a small contributor to our unemployment problem</c:v>
                </c:pt>
                <c:pt idx="3">
                  <c:v>Illegal immigration contributes almost nothing to our unemployment problem</c:v>
                </c:pt>
                <c:pt idx="4">
                  <c:v>Undecided</c:v>
                </c:pt>
                <c:pt idx="5">
                  <c:v>Refused</c:v>
                </c:pt>
              </c:strCache>
            </c:strRef>
          </c:cat>
          <c:val>
            <c:numRef>
              <c:f>Sheet1!$B$2:$B$7</c:f>
              <c:numCache>
                <c:formatCode>0.0%</c:formatCode>
                <c:ptCount val="6"/>
                <c:pt idx="0">
                  <c:v>0.222</c:v>
                </c:pt>
                <c:pt idx="1">
                  <c:v>0.47299999999999998</c:v>
                </c:pt>
                <c:pt idx="2">
                  <c:v>9.7000000000000003E-2</c:v>
                </c:pt>
                <c:pt idx="3">
                  <c:v>0.20399999999999999</c:v>
                </c:pt>
                <c:pt idx="4">
                  <c:v>3.0000000000000001E-3</c:v>
                </c:pt>
                <c:pt idx="5">
                  <c:v>0</c:v>
                </c:pt>
              </c:numCache>
            </c:numRef>
          </c:val>
          <c:extLst>
            <c:ext xmlns:c16="http://schemas.microsoft.com/office/drawing/2014/chart" uri="{C3380CC4-5D6E-409C-BE32-E72D297353CC}">
              <c16:uniqueId val="{00000000-6FD4-4CFE-B14F-6AC014A87D27}"/>
            </c:ext>
          </c:extLst>
        </c:ser>
        <c:dLbls>
          <c:showLegendKey val="0"/>
          <c:showVal val="0"/>
          <c:showCatName val="0"/>
          <c:showSerName val="0"/>
          <c:showPercent val="0"/>
          <c:showBubbleSize val="0"/>
        </c:dLbls>
        <c:gapWidth val="219"/>
        <c:overlap val="-27"/>
        <c:axId val="1468814671"/>
        <c:axId val="1468815919"/>
      </c:barChart>
      <c:catAx>
        <c:axId val="1468814671"/>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spcFirstLastPara="1" vertOverflow="ellipsis"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5919"/>
        <c:crosses val="autoZero"/>
        <c:auto val="1"/>
        <c:lblAlgn val="ctr"/>
        <c:lblOffset val="100"/>
        <c:noMultiLvlLbl val="0"/>
      </c:catAx>
      <c:valAx>
        <c:axId val="1468815919"/>
        <c:scaling>
          <c:orientation val="minMax"/>
        </c:scaling>
        <c:delete val="0"/>
        <c:axPos val="l"/>
        <c:majorGridlines>
          <c:spPr>
            <a:ln w="9525" cap="flat" cmpd="sng" algn="ctr">
              <a:solidFill>
                <a:schemeClr val="bg1">
                  <a:lumMod val="9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solidFill>
                <a:latin typeface="Work Sans" pitchFamily="2" charset="0"/>
                <a:ea typeface="+mn-ea"/>
                <a:cs typeface="+mn-cs"/>
              </a:defRPr>
            </a:pPr>
            <a:endParaRPr lang="en-US"/>
          </a:p>
        </c:txPr>
        <c:crossAx val="1468814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ctr">
        <a:defRPr lang="en-US" sz="1197" b="0" i="0" u="none" strike="noStrike" kern="1200" baseline="0">
          <a:solidFill>
            <a:schemeClr val="tx1"/>
          </a:solidFill>
          <a:latin typeface="Avenir Next LT Pro Demi" panose="020B0704020202020204" pitchFamily="34" charset="0"/>
          <a:ea typeface="+mn-ea"/>
          <a:cs typeface="+mn-cs"/>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Sheet1!$B$2:$B$6</cx:f>
        <cx:lvl ptCount="5">
          <cx:pt idx="0">Improved</cx:pt>
          <cx:pt idx="1">Stayed the same</cx:pt>
          <cx:pt idx="2">Became worse</cx:pt>
          <cx:pt idx="3">Undecided</cx:pt>
          <cx:pt idx="4">Refused</cx:pt>
        </cx:lvl>
      </cx:strDim>
      <cx:numDim type="size">
        <cx:f>Sheet1!$C$2:$C$6</cx:f>
        <cx:lvl ptCount="5" formatCode="0.0%">
          <cx:pt idx="0">0.49199999999999999</cx:pt>
          <cx:pt idx="1">0.182</cx:pt>
          <cx:pt idx="2">0.318</cx:pt>
          <cx:pt idx="3">0.0080000000000000002</cx:pt>
          <cx:pt idx="4">0</cx:pt>
        </cx:lvl>
      </cx:numDim>
    </cx:data>
    <cx:data id="1">
      <cx:strDim type="cat">
        <cx:f>Sheet1!$B$2:$B$6</cx:f>
        <cx:lvl ptCount="5">
          <cx:pt idx="0">Improved</cx:pt>
          <cx:pt idx="1">Stayed the same</cx:pt>
          <cx:pt idx="2">Became worse</cx:pt>
          <cx:pt idx="3">Undecided</cx:pt>
          <cx:pt idx="4">Refused</cx:pt>
        </cx:lvl>
      </cx:strDim>
      <cx:numDim type="size">
        <cx:f>Sheet1!$D$2:$D$6</cx:f>
        <cx:lvl ptCount="5" formatCode="0%">
          <cx:pt idx="0">0.46000000000000002</cx:pt>
          <cx:pt idx="1">0.19600000000000001</cx:pt>
          <cx:pt idx="2">0.33900000000000002</cx:pt>
          <cx:pt idx="3">0.0050000000000000001</cx:pt>
          <cx:pt idx="4">0</cx:pt>
        </cx:lvl>
      </cx:numDim>
    </cx:data>
    <cx:data id="2">
      <cx:strDim type="cat">
        <cx:f>Sheet1!$B$2:$B$6</cx:f>
        <cx:lvl ptCount="5">
          <cx:pt idx="0">Improved</cx:pt>
          <cx:pt idx="1">Stayed the same</cx:pt>
          <cx:pt idx="2">Became worse</cx:pt>
          <cx:pt idx="3">Undecided</cx:pt>
          <cx:pt idx="4">Refused</cx:pt>
        </cx:lvl>
      </cx:strDim>
      <cx:numDim type="size">
        <cx:f>Sheet1!$E$2:$E$6</cx:f>
        <cx:lvl ptCount="5" formatCode="0%">
          <cx:pt idx="0">0.35099999999999998</cx:pt>
          <cx:pt idx="1">0.14399999999999999</cx:pt>
          <cx:pt idx="2">0.45300000000000001</cx:pt>
          <cx:pt idx="3">0.051999999999999998</cx:pt>
          <cx:pt idx="4">0</cx:pt>
        </cx:lvl>
      </cx:numDim>
    </cx:data>
    <cx:data id="3">
      <cx:strDim type="cat">
        <cx:f>Sheet1!$B$2:$B$6</cx:f>
        <cx:lvl ptCount="5">
          <cx:pt idx="0">Improved</cx:pt>
          <cx:pt idx="1">Stayed the same</cx:pt>
          <cx:pt idx="2">Became worse</cx:pt>
          <cx:pt idx="3">Undecided</cx:pt>
          <cx:pt idx="4">Refused</cx:pt>
        </cx:lvl>
      </cx:strDim>
      <cx:numDim type="size">
        <cx:f>Sheet1!$F$2:$F$6</cx:f>
        <cx:lvl ptCount="5" formatCode="0%">
          <cx:pt idx="0">0.45300000000000001</cx:pt>
          <cx:pt idx="1">0.32000000000000001</cx:pt>
          <cx:pt idx="2">0.22700000000000001</cx:pt>
          <cx:pt idx="3">0</cx:pt>
          <cx:pt idx="4">0</cx:pt>
        </cx:lvl>
      </cx:numDim>
    </cx:data>
    <cx:data id="4">
      <cx:strDim type="cat">
        <cx:f>Sheet1!$B$2:$B$6</cx:f>
        <cx:lvl ptCount="5">
          <cx:pt idx="0">Improved</cx:pt>
          <cx:pt idx="1">Stayed the same</cx:pt>
          <cx:pt idx="2">Became worse</cx:pt>
          <cx:pt idx="3">Undecided</cx:pt>
          <cx:pt idx="4">Refused</cx:pt>
        </cx:lvl>
      </cx:strDim>
      <cx:numDim type="size">
        <cx:f>Sheet1!$G$2:$G$6</cx:f>
        <cx:lvl ptCount="5" formatCode="0%">
          <cx:pt idx="0">0.82899999999999996</cx:pt>
          <cx:pt idx="1">0.067000000000000004</cx:pt>
          <cx:pt idx="2">0.104</cx:pt>
          <cx:pt idx="3">0</cx:pt>
          <cx:pt idx="4">0</cx:pt>
        </cx:lvl>
      </cx:numDim>
    </cx:data>
  </cx:chartData>
  <cx:chart>
    <cx:plotArea>
      <cx:plotAreaRegion>
        <cx:series layoutId="sunburst" uniqueId="{A49B459F-C582-4622-8F3A-B76829615D01}" formatIdx="0">
          <cx:tx>
            <cx:txData>
              <cx:f>Sheet1!$C$1</cx:f>
              <cx:v>All</cx:v>
            </cx:txData>
          </cx:tx>
          <cx:dataLabels>
            <cx:numFmt formatCode="0%" sourceLinked="0"/>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endParaRPr lang="en-US" sz="1400" b="0" i="0" u="none" strike="noStrike" kern="1200" baseline="0">
                  <a:solidFill>
                    <a:schemeClr val="bg1"/>
                  </a:solidFill>
                  <a:latin typeface="Work Sans" pitchFamily="2" charset="0"/>
                </a:endParaRPr>
              </a:p>
            </cx:txPr>
            <cx:visibility seriesName="0" categoryName="1" value="1"/>
            <cx:separator>
</cx:separator>
          </cx:dataLabels>
          <cx:dataId val="0"/>
        </cx:series>
        <cx:series layoutId="sunburst" hidden="1" uniqueId="{37A279F6-D675-4DEA-8B81-DF30D5441BAC}" formatIdx="1">
          <cx:tx>
            <cx:txData>
              <cx:f>Sheet1!$D$1</cx:f>
              <cx:v>Black</cx:v>
            </cx:txData>
          </cx:tx>
          <cx:dataId val="1"/>
        </cx:series>
        <cx:series layoutId="sunburst" hidden="1" uniqueId="{4B6C36C2-9702-4F25-B104-A60F20A7AFC2}" formatIdx="2">
          <cx:tx>
            <cx:txData>
              <cx:f>Sheet1!$E$1</cx:f>
              <cx:v>Coloured</cx:v>
            </cx:txData>
          </cx:tx>
          <cx:dataId val="2"/>
        </cx:series>
        <cx:series layoutId="sunburst" hidden="1" uniqueId="{0825DDC5-1C0E-42B2-A68C-8F3FD5C380B6}" formatIdx="3">
          <cx:tx>
            <cx:txData>
              <cx:f>Sheet1!$F$1</cx:f>
              <cx:v>Indian</cx:v>
            </cx:txData>
          </cx:tx>
          <cx:dataId val="3"/>
        </cx:series>
        <cx:series layoutId="sunburst" hidden="1" uniqueId="{204E7A08-57C2-4751-AC3A-2555991557CE}" formatIdx="4">
          <cx:tx>
            <cx:txData>
              <cx:f>Sheet1!$G$1</cx:f>
              <cx:v>White</cx:v>
            </cx:txData>
          </cx:tx>
          <cx:dataId val="4"/>
        </cx:series>
      </cx:plotAreaRegion>
    </cx:plotArea>
    <cx:legend pos="t" align="ctr" overlay="0">
      <cx:txPr>
        <a:bodyPr vertOverflow="overflow" horzOverflow="overflow" wrap="square" lIns="0" tIns="0" rIns="0" bIns="0"/>
        <a:lstStyle/>
        <a:p>
          <a:pPr algn="ctr" rtl="0">
            <a:defRPr sz="1400" b="0" i="0">
              <a:solidFill>
                <a:srgbClr val="48648D"/>
              </a:solidFill>
              <a:latin typeface="Work Sans" pitchFamily="2" charset="0"/>
              <a:ea typeface="Work Sans" pitchFamily="2" charset="0"/>
              <a:cs typeface="Work Sans" pitchFamily="2" charset="0"/>
            </a:defRPr>
          </a:pPr>
          <a:endParaRPr lang="en-ZA" sz="1400">
            <a:latin typeface="Work Sans" pitchFamily="2" charset="0"/>
          </a:endParaRPr>
        </a:p>
      </cx:txPr>
    </cx:legend>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Sheet2!$B$2:$B$3</cx:f>
        <cx:lvl ptCount="2">
          <cx:pt idx="0">Yes</cx:pt>
          <cx:pt idx="1">No</cx:pt>
        </cx:lvl>
      </cx:strDim>
      <cx:numDim type="size">
        <cx:f>Sheet2!$C$2:$C$3</cx:f>
        <cx:lvl ptCount="2" formatCode="0.0%">
          <cx:pt idx="0">0.41399999999999998</cx:pt>
          <cx:pt idx="1">0.58599999999999997</cx:pt>
        </cx:lvl>
      </cx:numDim>
    </cx:data>
    <cx:data id="1">
      <cx:strDim type="cat">
        <cx:f>Sheet2!$B$2:$B$3</cx:f>
        <cx:lvl ptCount="2">
          <cx:pt idx="0">Yes</cx:pt>
          <cx:pt idx="1">No</cx:pt>
        </cx:lvl>
      </cx:strDim>
      <cx:numDim type="size">
        <cx:f>Sheet2!$D$2:$D$3</cx:f>
        <cx:lvl ptCount="2" formatCode="0%">
          <cx:pt idx="0">0.39900000000000002</cx:pt>
          <cx:pt idx="1">0.60099999999999998</cx:pt>
        </cx:lvl>
      </cx:numDim>
    </cx:data>
    <cx:data id="2">
      <cx:strDim type="cat">
        <cx:f>Sheet2!$B$2:$B$3</cx:f>
        <cx:lvl ptCount="2">
          <cx:pt idx="0">Yes</cx:pt>
          <cx:pt idx="1">No</cx:pt>
        </cx:lvl>
      </cx:strDim>
      <cx:numDim type="size">
        <cx:f>Sheet2!$E$2:$E$3</cx:f>
        <cx:lvl ptCount="2" formatCode="0%">
          <cx:pt idx="0">0.53200000000000003</cx:pt>
          <cx:pt idx="1">0.46800000000000003</cx:pt>
        </cx:lvl>
      </cx:numDim>
    </cx:data>
    <cx:data id="3">
      <cx:strDim type="cat">
        <cx:f>Sheet2!$B$2:$B$3</cx:f>
        <cx:lvl ptCount="2">
          <cx:pt idx="0">Yes</cx:pt>
          <cx:pt idx="1">No</cx:pt>
        </cx:lvl>
      </cx:strDim>
      <cx:numDim type="size">
        <cx:f>Sheet2!$F$2:$F$3</cx:f>
        <cx:lvl ptCount="2" formatCode="0%">
          <cx:pt idx="0">0.22700000000000001</cx:pt>
          <cx:pt idx="1">0.77300000000000002</cx:pt>
        </cx:lvl>
      </cx:numDim>
    </cx:data>
    <cx:data id="4">
      <cx:strDim type="cat">
        <cx:f>Sheet2!$B$2:$B$3</cx:f>
        <cx:lvl ptCount="2">
          <cx:pt idx="0">Yes</cx:pt>
          <cx:pt idx="1">No</cx:pt>
        </cx:lvl>
      </cx:strDim>
      <cx:numDim type="size">
        <cx:f>Sheet2!$G$2:$G$3</cx:f>
        <cx:lvl ptCount="2" formatCode="0%">
          <cx:pt idx="0">0.499</cx:pt>
          <cx:pt idx="1">0.501</cx:pt>
        </cx:lvl>
      </cx:numDim>
    </cx:data>
  </cx:chartData>
  <cx:chart>
    <cx:plotArea>
      <cx:plotAreaRegion>
        <cx:series layoutId="sunburst" uniqueId="{D624D5E9-86F2-4214-B548-48DACF6D661B}" formatIdx="0">
          <cx:tx>
            <cx:txData>
              <cx:f>Sheet2!$C$1</cx:f>
              <cx:v>All</cx:v>
            </cx:txData>
          </cx:tx>
          <cx:dataLabels>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endParaRPr lang="en-US" sz="1400" b="0" i="0" u="none" strike="noStrike" kern="1200" baseline="0">
                  <a:solidFill>
                    <a:schemeClr val="bg1"/>
                  </a:solidFill>
                  <a:latin typeface="Work Sans" pitchFamily="2" charset="0"/>
                </a:endParaRPr>
              </a:p>
            </cx:txPr>
            <cx:visibility seriesName="0" categoryName="0" value="1"/>
            <cx:separator>, </cx:separator>
          </cx:dataLabels>
          <cx:dataId val="0"/>
        </cx:series>
        <cx:series layoutId="sunburst" hidden="1" uniqueId="{1DA442D2-FD03-4BF7-9F4A-49D4095F9A9C}" formatIdx="1">
          <cx:tx>
            <cx:txData>
              <cx:f>Sheet2!$D$1</cx:f>
              <cx:v>Black</cx:v>
            </cx:txData>
          </cx:tx>
          <cx:dataId val="1"/>
        </cx:series>
        <cx:series layoutId="sunburst" hidden="1" uniqueId="{8B63AC52-C72D-43C0-9445-7138D303AAB6}" formatIdx="2">
          <cx:tx>
            <cx:txData>
              <cx:f>Sheet2!$E$1</cx:f>
              <cx:v>Coloured</cx:v>
            </cx:txData>
          </cx:tx>
          <cx:dataId val="2"/>
        </cx:series>
        <cx:series layoutId="sunburst" hidden="1" uniqueId="{EB78AEBC-4B04-4305-88D5-C2C47E48896B}" formatIdx="3">
          <cx:tx>
            <cx:txData>
              <cx:f>Sheet2!$F$1</cx:f>
              <cx:v>Indian</cx:v>
            </cx:txData>
          </cx:tx>
          <cx:dataId val="3"/>
        </cx:series>
        <cx:series layoutId="sunburst" hidden="1" uniqueId="{4557D0AA-2D7D-4080-8964-DE808D7298D5}" formatIdx="4">
          <cx:tx>
            <cx:txData>
              <cx:f>Sheet2!$G$1</cx:f>
              <cx:v>White</cx:v>
            </cx:txData>
          </cx:tx>
          <cx:dataId val="4"/>
        </cx:series>
      </cx:plotAreaRegion>
    </cx:plotArea>
    <cx:legend pos="t" align="ctr" overlay="0">
      <cx:txPr>
        <a:bodyPr vertOverflow="overflow" horzOverflow="overflow" wrap="square" lIns="0" tIns="0" rIns="0" bIns="0"/>
        <a:lstStyle/>
        <a:p>
          <a:pPr algn="ctr" rtl="0">
            <a:defRPr sz="1400" b="0" i="0">
              <a:solidFill>
                <a:srgbClr val="48648D"/>
              </a:solidFill>
              <a:latin typeface="Work Sans" pitchFamily="2" charset="0"/>
              <a:ea typeface="Work Sans" pitchFamily="2" charset="0"/>
              <a:cs typeface="Work Sans" pitchFamily="2" charset="0"/>
            </a:defRPr>
          </a:pPr>
          <a:endParaRPr lang="en-ZA" sz="1400">
            <a:latin typeface="Work Sans" pitchFamily="2" charset="0"/>
          </a:endParaRPr>
        </a:p>
      </cx:txPr>
    </cx:legend>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Sheet3!$B$2:$B$6</cx:f>
        <cx:lvl ptCount="5">
          <cx:pt idx="0">Agree</cx:pt>
          <cx:pt idx="1">Neither agree nor disagree</cx:pt>
          <cx:pt idx="2">Disagree</cx:pt>
          <cx:pt idx="3">Undecided</cx:pt>
          <cx:pt idx="4">Refused</cx:pt>
        </cx:lvl>
      </cx:strDim>
      <cx:numDim type="size">
        <cx:f>Sheet3!$C$2:$C$6</cx:f>
        <cx:lvl ptCount="5" formatCode="0.0%">
          <cx:pt idx="0">0.66900000000000004</cx:pt>
          <cx:pt idx="1">0.0030000000000000001</cx:pt>
          <cx:pt idx="2">0.31</cx:pt>
          <cx:pt idx="3">0.012999999999999999</cx:pt>
          <cx:pt idx="4">0.0050000000000000001</cx:pt>
        </cx:lvl>
      </cx:numDim>
    </cx:data>
    <cx:data id="1">
      <cx:strDim type="cat">
        <cx:f>Sheet3!$B$2:$B$6</cx:f>
        <cx:lvl ptCount="5">
          <cx:pt idx="0">Agree</cx:pt>
          <cx:pt idx="1">Neither agree nor disagree</cx:pt>
          <cx:pt idx="2">Disagree</cx:pt>
          <cx:pt idx="3">Undecided</cx:pt>
          <cx:pt idx="4">Refused</cx:pt>
        </cx:lvl>
      </cx:strDim>
      <cx:numDim type="size">
        <cx:f>Sheet3!$D$2:$D$6</cx:f>
        <cx:lvl ptCount="5" formatCode="0%">
          <cx:pt idx="0">0.59599999999999997</cx:pt>
          <cx:pt idx="1">0</cx:pt>
          <cx:pt idx="2">0.38</cx:pt>
          <cx:pt idx="3">0.017000000000000001</cx:pt>
          <cx:pt idx="4">0.0070000000000000001</cx:pt>
        </cx:lvl>
      </cx:numDim>
    </cx:data>
    <cx:data id="2">
      <cx:strDim type="cat">
        <cx:f>Sheet3!$B$2:$B$6</cx:f>
        <cx:lvl ptCount="5">
          <cx:pt idx="0">Agree</cx:pt>
          <cx:pt idx="1">Neither agree nor disagree</cx:pt>
          <cx:pt idx="2">Disagree</cx:pt>
          <cx:pt idx="3">Undecided</cx:pt>
          <cx:pt idx="4">Refused</cx:pt>
        </cx:lvl>
      </cx:strDim>
      <cx:numDim type="size">
        <cx:f>Sheet3!$E$2:$E$6</cx:f>
        <cx:lvl ptCount="5" formatCode="0%">
          <cx:pt idx="0">0.89400000000000002</cx:pt>
          <cx:pt idx="1">0</cx:pt>
          <cx:pt idx="2">0.106</cx:pt>
          <cx:pt idx="3">0</cx:pt>
          <cx:pt idx="4">0</cx:pt>
        </cx:lvl>
      </cx:numDim>
    </cx:data>
    <cx:data id="3">
      <cx:strDim type="cat">
        <cx:f>Sheet3!$B$2:$B$6</cx:f>
        <cx:lvl ptCount="5">
          <cx:pt idx="0">Agree</cx:pt>
          <cx:pt idx="1">Neither agree nor disagree</cx:pt>
          <cx:pt idx="2">Disagree</cx:pt>
          <cx:pt idx="3">Undecided</cx:pt>
          <cx:pt idx="4">Refused</cx:pt>
        </cx:lvl>
      </cx:strDim>
      <cx:numDim type="size">
        <cx:f>Sheet3!$F$2:$F$6</cx:f>
        <cx:lvl ptCount="5" formatCode="0%">
          <cx:pt idx="0">1</cx:pt>
          <cx:pt idx="1">0</cx:pt>
          <cx:pt idx="2">0</cx:pt>
          <cx:pt idx="3">0</cx:pt>
          <cx:pt idx="4">0</cx:pt>
        </cx:lvl>
      </cx:numDim>
    </cx:data>
    <cx:data id="4">
      <cx:strDim type="cat">
        <cx:f>Sheet3!$B$2:$B$6</cx:f>
        <cx:lvl ptCount="5">
          <cx:pt idx="0">Agree</cx:pt>
          <cx:pt idx="1">Neither agree nor disagree</cx:pt>
          <cx:pt idx="2">Disagree</cx:pt>
          <cx:pt idx="3">Undecided</cx:pt>
          <cx:pt idx="4">Refused</cx:pt>
        </cx:lvl>
      </cx:strDim>
      <cx:numDim type="size">
        <cx:f>Sheet3!$G$2:$G$6</cx:f>
        <cx:lvl ptCount="5" formatCode="0%">
          <cx:pt idx="0">0.90400000000000003</cx:pt>
          <cx:pt idx="1">0.023</cx:pt>
          <cx:pt idx="2">0.072999999999999995</cx:pt>
          <cx:pt idx="3">0</cx:pt>
          <cx:pt idx="4">0</cx:pt>
        </cx:lvl>
      </cx:numDim>
    </cx:data>
  </cx:chartData>
  <cx:chart>
    <cx:plotArea>
      <cx:plotAreaRegion>
        <cx:series layoutId="sunburst" uniqueId="{6DC0553F-99D3-47F6-AB42-DA13AB9AF082}" formatIdx="0">
          <cx:tx>
            <cx:txData>
              <cx:f>Sheet3!$C$1</cx:f>
              <cx:v>All</cx:v>
            </cx:txData>
          </cx:tx>
          <cx:dataLabels>
            <cx:txPr>
              <a:bodyPr vertOverflow="overflow" horzOverflow="overflow" wrap="square" lIns="0" tIns="0" rIns="0" bIns="0"/>
              <a:lstStyle/>
              <a:p>
                <a:pPr algn="ctr" rtl="0">
                  <a:defRPr sz="1800" b="0" i="0">
                    <a:solidFill>
                      <a:srgbClr val="394F6E"/>
                    </a:solidFill>
                    <a:latin typeface="Work Sans" pitchFamily="2" charset="0"/>
                    <a:ea typeface="Work Sans" pitchFamily="2" charset="0"/>
                    <a:cs typeface="Work Sans" pitchFamily="2" charset="0"/>
                  </a:defRPr>
                </a:pPr>
                <a:endParaRPr lang="en-ZA" sz="1800">
                  <a:latin typeface="Work Sans" pitchFamily="2" charset="0"/>
                </a:endParaRPr>
              </a:p>
            </cx:txPr>
            <cx:dataLabel idx="0">
              <cx:numFmt formatCode="0%" sourceLinked="0"/>
              <cx:txPr>
                <a:bodyPr spcFirstLastPara="1" vertOverflow="ellipsis" horzOverflow="overflow" wrap="square" lIns="0" tIns="0" rIns="0" bIns="0" anchor="ctr" anchorCtr="1"/>
                <a:lstStyle/>
                <a:p>
                  <a:pPr algn="ctr" rtl="0">
                    <a:defRPr sz="1400">
                      <a:solidFill>
                        <a:schemeClr val="bg1"/>
                      </a:solidFill>
                    </a:defRPr>
                  </a:pPr>
                  <a:r>
                    <a:rPr lang="en-US" sz="1400" b="0" i="0" u="none" strike="noStrike" kern="1200" baseline="0">
                      <a:solidFill>
                        <a:schemeClr val="bg1"/>
                      </a:solidFill>
                      <a:latin typeface="Work Sans" pitchFamily="2" charset="0"/>
                    </a:rPr>
                    <a:t>Agree
67%</a:t>
                  </a:r>
                </a:p>
              </cx:txPr>
              <cx:visibility seriesName="0" categoryName="1" value="1"/>
              <cx:separator>
</cx:separator>
            </cx:dataLabel>
            <cx:dataLabel idx="2">
              <cx:numFmt formatCode="0%" sourceLinked="0"/>
              <cx:txPr>
                <a:bodyPr spcFirstLastPara="1" vertOverflow="ellipsis" horzOverflow="overflow" wrap="square" lIns="0" tIns="0" rIns="0" bIns="0" anchor="ctr" anchorCtr="1"/>
                <a:lstStyle/>
                <a:p>
                  <a:pPr algn="ctr" rtl="0">
                    <a:defRPr sz="1400">
                      <a:solidFill>
                        <a:schemeClr val="bg1"/>
                      </a:solidFill>
                    </a:defRPr>
                  </a:pPr>
                  <a:r>
                    <a:rPr lang="en-US" sz="1400" b="0" i="0" u="none" strike="noStrike" kern="1200" baseline="0">
                      <a:solidFill>
                        <a:schemeClr val="bg1"/>
                      </a:solidFill>
                      <a:latin typeface="Work Sans" pitchFamily="2" charset="0"/>
                    </a:rPr>
                    <a:t>Disagree
31%</a:t>
                  </a:r>
                </a:p>
              </cx:txPr>
              <cx:visibility seriesName="0" categoryName="1" value="1"/>
              <cx:separator>
</cx:separator>
            </cx:dataLabel>
          </cx:dataLabels>
          <cx:dataId val="0"/>
        </cx:series>
        <cx:series layoutId="sunburst" hidden="1" uniqueId="{F6718C2D-33DF-4FB6-B8DF-26B7BFFF595F}" formatIdx="1">
          <cx:tx>
            <cx:txData>
              <cx:f>Sheet3!$D$1</cx:f>
              <cx:v>Black</cx:v>
            </cx:txData>
          </cx:tx>
          <cx:dataId val="1"/>
        </cx:series>
        <cx:series layoutId="sunburst" hidden="1" uniqueId="{E5EF5F0A-D410-4B98-A300-712EFEA960CF}" formatIdx="2">
          <cx:tx>
            <cx:txData>
              <cx:f>Sheet3!$E$1</cx:f>
              <cx:v>Coloured</cx:v>
            </cx:txData>
          </cx:tx>
          <cx:dataId val="2"/>
        </cx:series>
        <cx:series layoutId="sunburst" hidden="1" uniqueId="{06D930B2-025A-46AB-8507-7C7E9D655BDF}" formatIdx="3">
          <cx:tx>
            <cx:txData>
              <cx:f>Sheet3!$F$1</cx:f>
              <cx:v>Indian</cx:v>
            </cx:txData>
          </cx:tx>
          <cx:dataId val="3"/>
        </cx:series>
        <cx:series layoutId="sunburst" hidden="1" uniqueId="{5B52132F-12DB-4EAD-B7A9-0611F8948942}" formatIdx="4">
          <cx:tx>
            <cx:txData>
              <cx:f>Sheet3!$G$1</cx:f>
              <cx:v>White</cx:v>
            </cx:txData>
          </cx:tx>
          <cx:dataId val="4"/>
        </cx:series>
      </cx:plotAreaRegion>
    </cx:plotArea>
    <cx:legend pos="t" align="ctr" overlay="0">
      <cx:txPr>
        <a:bodyPr vertOverflow="overflow" horzOverflow="overflow" wrap="square" lIns="0" tIns="0" rIns="0" bIns="0"/>
        <a:lstStyle/>
        <a:p>
          <a:pPr algn="ctr" rtl="0">
            <a:defRPr sz="1400" b="0" i="0">
              <a:solidFill>
                <a:srgbClr val="48648D"/>
              </a:solidFill>
              <a:latin typeface="Work Sans" pitchFamily="2" charset="0"/>
              <a:ea typeface="Work Sans" pitchFamily="2" charset="0"/>
              <a:cs typeface="Work Sans" pitchFamily="2" charset="0"/>
            </a:defRPr>
          </a:pPr>
          <a:endParaRPr lang="en-ZA" sz="1400">
            <a:latin typeface="Work Sans" pitchFamily="2" charset="0"/>
          </a:endParaRPr>
        </a:p>
      </cx:txPr>
    </cx:legend>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Sheet4!$B$2:$B$6</cx:f>
        <cx:lvl ptCount="5">
          <cx:pt idx="0">Agree</cx:pt>
          <cx:pt idx="1">Neither agree nor disagree</cx:pt>
          <cx:pt idx="2">Disagree</cx:pt>
          <cx:pt idx="3">Undecided</cx:pt>
          <cx:pt idx="4">Refused</cx:pt>
        </cx:lvl>
      </cx:strDim>
      <cx:numDim type="size">
        <cx:f>Sheet4!$C$2:$C$6</cx:f>
        <cx:lvl ptCount="5" formatCode="0.0%">
          <cx:pt idx="0">0.66900000000000004</cx:pt>
          <cx:pt idx="1">0.0030000000000000001</cx:pt>
          <cx:pt idx="2">0.31</cx:pt>
          <cx:pt idx="3">0.012999999999999999</cx:pt>
          <cx:pt idx="4">0.0050000000000000001</cx:pt>
        </cx:lvl>
      </cx:numDim>
    </cx:data>
    <cx:data id="1">
      <cx:strDim type="cat">
        <cx:f>Sheet4!$B$2:$B$6</cx:f>
        <cx:lvl ptCount="5">
          <cx:pt idx="0">Agree</cx:pt>
          <cx:pt idx="1">Neither agree nor disagree</cx:pt>
          <cx:pt idx="2">Disagree</cx:pt>
          <cx:pt idx="3">Undecided</cx:pt>
          <cx:pt idx="4">Refused</cx:pt>
        </cx:lvl>
      </cx:strDim>
      <cx:numDim type="size">
        <cx:f>Sheet4!$D$2:$D$6</cx:f>
        <cx:lvl ptCount="5" formatCode="0%">
          <cx:pt idx="0">0.59599999999999997</cx:pt>
          <cx:pt idx="1">0</cx:pt>
          <cx:pt idx="2">0.38</cx:pt>
          <cx:pt idx="3">0.017000000000000001</cx:pt>
          <cx:pt idx="4">0.0070000000000000001</cx:pt>
        </cx:lvl>
      </cx:numDim>
    </cx:data>
    <cx:data id="2">
      <cx:strDim type="cat">
        <cx:f>Sheet4!$B$2:$B$6</cx:f>
        <cx:lvl ptCount="5">
          <cx:pt idx="0">Agree</cx:pt>
          <cx:pt idx="1">Neither agree nor disagree</cx:pt>
          <cx:pt idx="2">Disagree</cx:pt>
          <cx:pt idx="3">Undecided</cx:pt>
          <cx:pt idx="4">Refused</cx:pt>
        </cx:lvl>
      </cx:strDim>
      <cx:numDim type="size">
        <cx:f>Sheet4!$E$2:$E$6</cx:f>
        <cx:lvl ptCount="5" formatCode="0%">
          <cx:pt idx="0">0.89400000000000002</cx:pt>
          <cx:pt idx="1">0</cx:pt>
          <cx:pt idx="2">0.106</cx:pt>
          <cx:pt idx="3">0</cx:pt>
          <cx:pt idx="4">0</cx:pt>
        </cx:lvl>
      </cx:numDim>
    </cx:data>
    <cx:data id="3">
      <cx:strDim type="cat">
        <cx:f>Sheet4!$B$2:$B$6</cx:f>
        <cx:lvl ptCount="5">
          <cx:pt idx="0">Agree</cx:pt>
          <cx:pt idx="1">Neither agree nor disagree</cx:pt>
          <cx:pt idx="2">Disagree</cx:pt>
          <cx:pt idx="3">Undecided</cx:pt>
          <cx:pt idx="4">Refused</cx:pt>
        </cx:lvl>
      </cx:strDim>
      <cx:numDim type="size">
        <cx:f>Sheet4!$F$2:$F$6</cx:f>
        <cx:lvl ptCount="5" formatCode="0%">
          <cx:pt idx="0">1</cx:pt>
          <cx:pt idx="1">0</cx:pt>
          <cx:pt idx="2">0</cx:pt>
          <cx:pt idx="3">0</cx:pt>
          <cx:pt idx="4">0</cx:pt>
        </cx:lvl>
      </cx:numDim>
    </cx:data>
    <cx:data id="4">
      <cx:strDim type="cat">
        <cx:f>Sheet4!$B$2:$B$6</cx:f>
        <cx:lvl ptCount="5">
          <cx:pt idx="0">Agree</cx:pt>
          <cx:pt idx="1">Neither agree nor disagree</cx:pt>
          <cx:pt idx="2">Disagree</cx:pt>
          <cx:pt idx="3">Undecided</cx:pt>
          <cx:pt idx="4">Refused</cx:pt>
        </cx:lvl>
      </cx:strDim>
      <cx:numDim type="size">
        <cx:f>Sheet4!$G$2:$G$6</cx:f>
        <cx:lvl ptCount="5" formatCode="0%">
          <cx:pt idx="0">0.90400000000000003</cx:pt>
          <cx:pt idx="1">0.023</cx:pt>
          <cx:pt idx="2">0.072999999999999995</cx:pt>
          <cx:pt idx="3">0</cx:pt>
          <cx:pt idx="4">0</cx:pt>
        </cx:lvl>
      </cx:numDim>
    </cx:data>
  </cx:chartData>
  <cx:chart>
    <cx:plotArea>
      <cx:plotAreaRegion>
        <cx:series layoutId="sunburst" uniqueId="{65C9BB85-CF83-4161-8B17-D7EAC34FA0D3}" formatIdx="0">
          <cx:tx>
            <cx:txData>
              <cx:f>Sheet4!$C$1</cx:f>
              <cx:v>All</cx:v>
            </cx:txData>
          </cx:tx>
          <cx:dataLabels>
            <cx:numFmt formatCode="0%" sourceLinked="0"/>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endParaRPr lang="en-US" sz="1400" b="0" i="0" u="none" strike="noStrike" kern="1200" baseline="0">
                  <a:solidFill>
                    <a:schemeClr val="bg1"/>
                  </a:solidFill>
                  <a:latin typeface="Work Sans" pitchFamily="2" charset="0"/>
                </a:endParaRPr>
              </a:p>
            </cx:txPr>
            <cx:visibility seriesName="0" categoryName="1" value="1"/>
            <cx:separator>
</cx:separator>
          </cx:dataLabels>
          <cx:dataId val="0"/>
        </cx:series>
        <cx:series layoutId="sunburst" hidden="1" uniqueId="{DAF8F657-6A4A-49AA-B28B-9B51856F5CCE}" formatIdx="1">
          <cx:tx>
            <cx:txData>
              <cx:f>Sheet4!$D$1</cx:f>
              <cx:v>Black</cx:v>
            </cx:txData>
          </cx:tx>
          <cx:dataId val="1"/>
        </cx:series>
        <cx:series layoutId="sunburst" hidden="1" uniqueId="{20363075-BDFD-465F-93B8-D81BCDA588DF}" formatIdx="2">
          <cx:tx>
            <cx:txData>
              <cx:f>Sheet4!$E$1</cx:f>
              <cx:v>Coloured</cx:v>
            </cx:txData>
          </cx:tx>
          <cx:dataId val="2"/>
        </cx:series>
        <cx:series layoutId="sunburst" hidden="1" uniqueId="{07D4B37D-BB1F-46F4-955E-38F44064D9CD}" formatIdx="3">
          <cx:tx>
            <cx:txData>
              <cx:f>Sheet4!$F$1</cx:f>
              <cx:v>Indian</cx:v>
            </cx:txData>
          </cx:tx>
          <cx:dataId val="3"/>
        </cx:series>
        <cx:series layoutId="sunburst" hidden="1" uniqueId="{54147C40-46BC-4115-8B37-DF6D9B0DF07F}" formatIdx="4">
          <cx:tx>
            <cx:txData>
              <cx:f>Sheet4!$G$1</cx:f>
              <cx:v>White</cx:v>
            </cx:txData>
          </cx:tx>
          <cx:dataId val="4"/>
        </cx:series>
      </cx:plotAreaRegion>
    </cx:plotArea>
    <cx:legend pos="t" align="ctr" overlay="0">
      <cx:txPr>
        <a:bodyPr vertOverflow="overflow" horzOverflow="overflow" wrap="square" lIns="0" tIns="0" rIns="0" bIns="0"/>
        <a:lstStyle/>
        <a:p>
          <a:pPr algn="ctr" rtl="0">
            <a:defRPr sz="1197" b="0" i="0">
              <a:solidFill>
                <a:srgbClr val="48648D"/>
              </a:solidFill>
              <a:latin typeface="Work Sans" pitchFamily="2" charset="0"/>
              <a:ea typeface="Work Sans" pitchFamily="2" charset="0"/>
              <a:cs typeface="Work Sans" pitchFamily="2" charset="0"/>
            </a:defRPr>
          </a:pPr>
          <a:endParaRPr lang="en-ZA">
            <a:latin typeface="Work Sans" pitchFamily="2" charset="0"/>
          </a:endParaRPr>
        </a:p>
      </cx:txPr>
    </cx:legend>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Sheet5!$B$2:$B$5</cx:f>
        <cx:lvl ptCount="4">
          <cx:pt idx="0">Yes</cx:pt>
          <cx:pt idx="1">No</cx:pt>
          <cx:pt idx="2">Undecided</cx:pt>
          <cx:pt idx="3">Refused</cx:pt>
        </cx:lvl>
      </cx:strDim>
      <cx:numDim type="size">
        <cx:f>Sheet5!$C$2:$C$5</cx:f>
        <cx:lvl ptCount="4" formatCode="0.0%">
          <cx:pt idx="0">0.90100000000000002</cx:pt>
          <cx:pt idx="1">0.075999999999999998</cx:pt>
          <cx:pt idx="2">0.002</cx:pt>
          <cx:pt idx="3">0.021000000000000001</cx:pt>
        </cx:lvl>
      </cx:numDim>
    </cx:data>
    <cx:data id="1">
      <cx:strDim type="cat">
        <cx:f>Sheet5!$B$2:$B$5</cx:f>
        <cx:lvl ptCount="4">
          <cx:pt idx="0">Yes</cx:pt>
          <cx:pt idx="1">No</cx:pt>
          <cx:pt idx="2">Undecided</cx:pt>
          <cx:pt idx="3">Refused</cx:pt>
        </cx:lvl>
      </cx:strDim>
      <cx:numDim type="size">
        <cx:f>Sheet5!$D$2:$D$5</cx:f>
        <cx:lvl ptCount="4" formatCode="0%">
          <cx:pt idx="0">0.88800000000000001</cx:pt>
          <cx:pt idx="1">0.083000000000000004</cx:pt>
          <cx:pt idx="2">0.002</cx:pt>
          <cx:pt idx="3">0.027</cx:pt>
        </cx:lvl>
      </cx:numDim>
    </cx:data>
    <cx:data id="2">
      <cx:strDim type="cat">
        <cx:f>Sheet5!$B$2:$B$5</cx:f>
        <cx:lvl ptCount="4">
          <cx:pt idx="0">Yes</cx:pt>
          <cx:pt idx="1">No</cx:pt>
          <cx:pt idx="2">Undecided</cx:pt>
          <cx:pt idx="3">Refused</cx:pt>
        </cx:lvl>
      </cx:strDim>
      <cx:numDim type="size">
        <cx:f>Sheet5!$E$2:$E$5</cx:f>
        <cx:lvl ptCount="4" formatCode="0%">
          <cx:pt idx="0">0.90900000000000003</cx:pt>
          <cx:pt idx="1">0.090999999999999998</cx:pt>
          <cx:pt idx="2">0</cx:pt>
          <cx:pt idx="3">0</cx:pt>
        </cx:lvl>
      </cx:numDim>
    </cx:data>
    <cx:data id="3">
      <cx:strDim type="cat">
        <cx:f>Sheet5!$B$2:$B$5</cx:f>
        <cx:lvl ptCount="4">
          <cx:pt idx="0">Yes</cx:pt>
          <cx:pt idx="1">No</cx:pt>
          <cx:pt idx="2">Undecided</cx:pt>
          <cx:pt idx="3">Refused</cx:pt>
        </cx:lvl>
      </cx:strDim>
      <cx:numDim type="size">
        <cx:f>Sheet5!$F$2:$F$5</cx:f>
        <cx:lvl ptCount="4" formatCode="0%">
          <cx:pt idx="0">1</cx:pt>
          <cx:pt idx="1">0</cx:pt>
          <cx:pt idx="2">0</cx:pt>
          <cx:pt idx="3">0</cx:pt>
        </cx:lvl>
      </cx:numDim>
    </cx:data>
    <cx:data id="4">
      <cx:strDim type="cat">
        <cx:f>Sheet5!$B$2:$B$5</cx:f>
        <cx:lvl ptCount="4">
          <cx:pt idx="0">Yes</cx:pt>
          <cx:pt idx="1">No</cx:pt>
          <cx:pt idx="2">Undecided</cx:pt>
          <cx:pt idx="3">Refused</cx:pt>
        </cx:lvl>
      </cx:strDim>
      <cx:numDim type="size">
        <cx:f>Sheet5!$G$2:$G$5</cx:f>
        <cx:lvl ptCount="4" formatCode="0%">
          <cx:pt idx="0">0.95799999999999996</cx:pt>
          <cx:pt idx="1">0.042000000000000003</cx:pt>
          <cx:pt idx="2">0</cx:pt>
          <cx:pt idx="3">0</cx:pt>
        </cx:lvl>
      </cx:numDim>
    </cx:data>
  </cx:chartData>
  <cx:chart>
    <cx:plotArea>
      <cx:plotAreaRegion>
        <cx:series layoutId="sunburst" uniqueId="{851D5832-8D16-45AC-AFF1-7DC6CE6904E2}" formatIdx="0">
          <cx:tx>
            <cx:txData>
              <cx:f>Sheet5!$C$1</cx:f>
              <cx:v>All</cx:v>
            </cx:txData>
          </cx:tx>
          <cx:dataLabels>
            <cx:txPr>
              <a:bodyPr vertOverflow="overflow" horzOverflow="overflow" wrap="square" lIns="0" tIns="0" rIns="0" bIns="0"/>
              <a:lstStyle/>
              <a:p>
                <a:pPr algn="ctr" rtl="0">
                  <a:defRPr sz="1197" b="0" i="0">
                    <a:solidFill>
                      <a:srgbClr val="394F6E"/>
                    </a:solidFill>
                    <a:latin typeface="Work Sans" pitchFamily="2" charset="0"/>
                    <a:ea typeface="Work Sans" pitchFamily="2" charset="0"/>
                    <a:cs typeface="Work Sans" pitchFamily="2" charset="0"/>
                  </a:defRPr>
                </a:pPr>
                <a:endParaRPr lang="en-ZA">
                  <a:latin typeface="Work Sans" pitchFamily="2" charset="0"/>
                </a:endParaRPr>
              </a:p>
            </cx:txPr>
            <cx:dataLabel idx="0">
              <cx:numFmt formatCode="0%" sourceLinked="0"/>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r>
                    <a:rPr lang="en-US" sz="1400" b="0" i="0" u="none" strike="noStrike" kern="1200" baseline="0">
                      <a:solidFill>
                        <a:schemeClr val="bg1"/>
                      </a:solidFill>
                      <a:latin typeface="Work Sans" pitchFamily="2" charset="0"/>
                    </a:rPr>
                    <a:t>Yes
90%</a:t>
                  </a:r>
                </a:p>
              </cx:txPr>
              <cx:visibility seriesName="0" categoryName="1" value="1"/>
              <cx:separator>
</cx:separator>
            </cx:dataLabel>
            <cx:dataLabel idx="1">
              <cx:numFmt formatCode="0%" sourceLinked="0"/>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r>
                    <a:rPr lang="en-US" sz="1400" b="0" i="0" u="none" strike="noStrike" kern="1200" baseline="0">
                      <a:solidFill>
                        <a:schemeClr val="bg1"/>
                      </a:solidFill>
                      <a:latin typeface="Work Sans" pitchFamily="2" charset="0"/>
                    </a:rPr>
                    <a:t>No
8%</a:t>
                  </a:r>
                </a:p>
              </cx:txPr>
              <cx:visibility seriesName="0" categoryName="1" value="1"/>
              <cx:separator>
</cx:separator>
            </cx:dataLabel>
          </cx:dataLabels>
          <cx:dataId val="0"/>
        </cx:series>
        <cx:series layoutId="sunburst" hidden="1" uniqueId="{F156E53D-04E2-4978-9444-614EF719DF94}" formatIdx="1">
          <cx:tx>
            <cx:txData>
              <cx:f>Sheet5!$D$1</cx:f>
              <cx:v>Black</cx:v>
            </cx:txData>
          </cx:tx>
          <cx:dataId val="1"/>
        </cx:series>
        <cx:series layoutId="sunburst" hidden="1" uniqueId="{370971A1-C94B-4D72-AC7C-F66186E96C01}" formatIdx="2">
          <cx:tx>
            <cx:txData>
              <cx:f>Sheet5!$E$1</cx:f>
              <cx:v>Coloured</cx:v>
            </cx:txData>
          </cx:tx>
          <cx:dataId val="2"/>
        </cx:series>
        <cx:series layoutId="sunburst" hidden="1" uniqueId="{B9D10508-F58C-495B-BA71-624C723A2F8D}" formatIdx="3">
          <cx:tx>
            <cx:txData>
              <cx:f>Sheet5!$F$1</cx:f>
              <cx:v>Indian</cx:v>
            </cx:txData>
          </cx:tx>
          <cx:dataId val="3"/>
        </cx:series>
        <cx:series layoutId="sunburst" hidden="1" uniqueId="{4A1F83C1-5AD0-447E-8837-597C489201B2}" formatIdx="4">
          <cx:tx>
            <cx:txData>
              <cx:f>Sheet5!$G$1</cx:f>
              <cx:v>White</cx:v>
            </cx:txData>
          </cx:tx>
          <cx:dataId val="4"/>
        </cx:series>
      </cx:plotAreaRegion>
    </cx:plotArea>
    <cx:legend pos="t" align="ctr" overlay="0">
      <cx:txPr>
        <a:bodyPr vertOverflow="overflow" horzOverflow="overflow" wrap="square" lIns="0" tIns="0" rIns="0" bIns="0"/>
        <a:lstStyle/>
        <a:p>
          <a:pPr algn="ctr" rtl="0">
            <a:defRPr sz="1197" b="0" i="0">
              <a:solidFill>
                <a:srgbClr val="48648D"/>
              </a:solidFill>
              <a:latin typeface="Work Sans" pitchFamily="2" charset="0"/>
              <a:ea typeface="Work Sans" pitchFamily="2" charset="0"/>
              <a:cs typeface="Work Sans" pitchFamily="2" charset="0"/>
            </a:defRPr>
          </a:pPr>
          <a:endParaRPr lang="en-ZA">
            <a:latin typeface="Work Sans" pitchFamily="2" charset="0"/>
          </a:endParaRPr>
        </a:p>
      </cx:txPr>
    </cx:legend>
  </cx:chart>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Sheet6!$B$2:$B$5</cx:f>
        <cx:lvl ptCount="4">
          <cx:pt idx="0">A teacher who is the same race as your child</cx:pt>
          <cx:pt idx="1">The best teacher, no matter what race they are</cx:pt>
          <cx:pt idx="2">Undecided</cx:pt>
          <cx:pt idx="3">Refused</cx:pt>
        </cx:lvl>
      </cx:strDim>
      <cx:numDim type="size">
        <cx:f>Sheet6!$C$2:$C$5</cx:f>
        <cx:lvl ptCount="4" formatCode="0.0%">
          <cx:pt idx="0">0.10791999999999999</cx:pt>
          <cx:pt idx="1">0.89207999999999998</cx:pt>
          <cx:pt idx="2">0.002</cx:pt>
          <cx:pt idx="3">0.021000000000000001</cx:pt>
        </cx:lvl>
      </cx:numDim>
    </cx:data>
    <cx:data id="1">
      <cx:strDim type="cat">
        <cx:f>Sheet6!$B$2:$B$5</cx:f>
        <cx:lvl ptCount="4">
          <cx:pt idx="0">A teacher who is the same race as your child</cx:pt>
          <cx:pt idx="1">The best teacher, no matter what race they are</cx:pt>
          <cx:pt idx="2">Undecided</cx:pt>
          <cx:pt idx="3">Refused</cx:pt>
        </cx:lvl>
      </cx:strDim>
      <cx:numDim type="size">
        <cx:f>Sheet6!$D$2:$D$5</cx:f>
        <cx:lvl ptCount="4" formatCode="0%">
          <cx:pt idx="0">0.1647052</cx:pt>
          <cx:pt idx="1">0.8352948</cx:pt>
          <cx:pt idx="2">0.002</cx:pt>
          <cx:pt idx="3">0.027</cx:pt>
        </cx:lvl>
      </cx:numDim>
    </cx:data>
    <cx:data id="2">
      <cx:strDim type="cat">
        <cx:f>Sheet6!$B$2:$B$5</cx:f>
        <cx:lvl ptCount="4">
          <cx:pt idx="0">A teacher who is the same race as your child</cx:pt>
          <cx:pt idx="1">The best teacher, no matter what race they are</cx:pt>
          <cx:pt idx="2">Undecided</cx:pt>
          <cx:pt idx="3">Refused</cx:pt>
        </cx:lvl>
      </cx:strDim>
      <cx:numDim type="size">
        <cx:f>Sheet6!$E$2:$E$5</cx:f>
        <cx:lvl ptCount="4" formatCode="0%">
          <cx:pt idx="0">0.11101999999999999</cx:pt>
          <cx:pt idx="1">0.88897999999999999</cx:pt>
          <cx:pt idx="2">0</cx:pt>
          <cx:pt idx="3">0</cx:pt>
        </cx:lvl>
      </cx:numDim>
    </cx:data>
    <cx:data id="3">
      <cx:strDim type="cat">
        <cx:f>Sheet6!$B$2:$B$5</cx:f>
        <cx:lvl ptCount="4">
          <cx:pt idx="0">A teacher who is the same race as your child</cx:pt>
          <cx:pt idx="1">The best teacher, no matter what race they are</cx:pt>
          <cx:pt idx="2">Undecided</cx:pt>
          <cx:pt idx="3">Refused</cx:pt>
        </cx:lvl>
      </cx:strDim>
      <cx:numDim type="size">
        <cx:f>Sheet6!$F$2:$F$5</cx:f>
        <cx:lvl ptCount="4" formatCode="0%">
          <cx:pt idx="0">0</cx:pt>
          <cx:pt idx="1">1</cx:pt>
          <cx:pt idx="2">0</cx:pt>
          <cx:pt idx="3">0</cx:pt>
        </cx:lvl>
      </cx:numDim>
    </cx:data>
    <cx:data id="4">
      <cx:strDim type="cat">
        <cx:f>Sheet6!$B$2:$B$5</cx:f>
        <cx:lvl ptCount="4">
          <cx:pt idx="0">A teacher who is the same race as your child</cx:pt>
          <cx:pt idx="1">The best teacher, no matter what race they are</cx:pt>
          <cx:pt idx="2">Undecided</cx:pt>
          <cx:pt idx="3">Refused</cx:pt>
        </cx:lvl>
      </cx:strDim>
      <cx:numDim type="size">
        <cx:f>Sheet6!$G$2:$G$5</cx:f>
        <cx:lvl ptCount="4" formatCode="0%">
          <cx:pt idx="0">0.047040000000000005</cx:pt>
          <cx:pt idx="1">0.95296000000000003</cx:pt>
          <cx:pt idx="2">0</cx:pt>
          <cx:pt idx="3">0</cx:pt>
        </cx:lvl>
      </cx:numDim>
    </cx:data>
  </cx:chartData>
  <cx:chart>
    <cx:plotArea>
      <cx:plotAreaRegion>
        <cx:series layoutId="sunburst" uniqueId="{9B29F389-8F97-4245-BAD3-C4795BF12FF6}" formatIdx="0">
          <cx:tx>
            <cx:txData>
              <cx:f>Sheet6!$C$1</cx:f>
              <cx:v>All</cx:v>
            </cx:txData>
          </cx:tx>
          <cx:dataLabels>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endParaRPr lang="en-US" sz="1400" b="0" i="0" u="none" strike="noStrike" kern="1200" baseline="0">
                  <a:solidFill>
                    <a:schemeClr val="bg1"/>
                  </a:solidFill>
                  <a:latin typeface="Work Sans" pitchFamily="2" charset="0"/>
                </a:endParaRPr>
              </a:p>
            </cx:txPr>
            <cx:visibility seriesName="0" categoryName="0" value="1"/>
            <cx:separator>, </cx:separator>
          </cx:dataLabels>
          <cx:dataId val="0"/>
        </cx:series>
        <cx:series layoutId="sunburst" hidden="1" uniqueId="{E52890DC-38C3-46C3-ADA5-EBAD027AF66B}" formatIdx="1">
          <cx:tx>
            <cx:txData>
              <cx:f>Sheet6!$D$1</cx:f>
              <cx:v>Black</cx:v>
            </cx:txData>
          </cx:tx>
          <cx:dataId val="1"/>
        </cx:series>
        <cx:series layoutId="sunburst" hidden="1" uniqueId="{E8551777-6EC7-48CD-8F94-09E13A8E2E48}" formatIdx="2">
          <cx:tx>
            <cx:txData>
              <cx:f>Sheet6!$E$1</cx:f>
              <cx:v>Coloured</cx:v>
            </cx:txData>
          </cx:tx>
          <cx:dataId val="2"/>
        </cx:series>
        <cx:series layoutId="sunburst" hidden="1" uniqueId="{27F43CAD-A895-4A99-9B36-1CF5A8222094}" formatIdx="3">
          <cx:tx>
            <cx:txData>
              <cx:f>Sheet6!$F$1</cx:f>
              <cx:v>Indian</cx:v>
            </cx:txData>
          </cx:tx>
          <cx:dataId val="3"/>
        </cx:series>
        <cx:series layoutId="sunburst" hidden="1" uniqueId="{0F3D816E-B645-4B88-9AF9-1EFA4A3DD424}" formatIdx="4">
          <cx:tx>
            <cx:txData>
              <cx:f>Sheet6!$G$1</cx:f>
              <cx:v>White</cx:v>
            </cx:txData>
          </cx:tx>
          <cx:dataId val="4"/>
        </cx:series>
      </cx:plotAreaRegion>
    </cx:plotArea>
    <cx:legend pos="t" align="ctr" overlay="0">
      <cx:txPr>
        <a:bodyPr vertOverflow="overflow" horzOverflow="overflow" wrap="square" lIns="0" tIns="0" rIns="0" bIns="0"/>
        <a:lstStyle/>
        <a:p>
          <a:pPr algn="ctr" rtl="0">
            <a:defRPr sz="1197" b="0" i="0">
              <a:solidFill>
                <a:srgbClr val="48648D"/>
              </a:solidFill>
              <a:latin typeface="Work Sans" pitchFamily="2" charset="0"/>
              <a:ea typeface="Work Sans" pitchFamily="2" charset="0"/>
              <a:cs typeface="Work Sans" pitchFamily="2" charset="0"/>
            </a:defRPr>
          </a:pPr>
          <a:endParaRPr lang="en-ZA">
            <a:latin typeface="Work Sans" pitchFamily="2" charset="0"/>
          </a:endParaRPr>
        </a:p>
      </cx:txPr>
    </cx:legend>
  </cx:chart>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Sheet1!$A$2:$A$6</cx:f>
        <cx:lvl ptCount="5">
          <cx:pt idx="0">Agree</cx:pt>
          <cx:pt idx="1">Neither agree or disagree</cx:pt>
          <cx:pt idx="2">Disagree</cx:pt>
          <cx:pt idx="3">Undecided</cx:pt>
          <cx:pt idx="4">Refused to answer</cx:pt>
        </cx:lvl>
      </cx:strDim>
      <cx:numDim type="size">
        <cx:f dir="row">Sheet1!$B$2:$B$6</cx:f>
        <cx:lvl ptCount="5" formatCode="General">
          <cx:pt idx="0">0.753</cx:pt>
          <cx:pt idx="1">0.01</cx:pt>
          <cx:pt idx="2">0.20699999999999999</cx:pt>
          <cx:pt idx="3">0.01</cx:pt>
          <cx:pt idx="4">0.019</cx:pt>
        </cx:lvl>
      </cx:numDim>
    </cx:data>
  </cx:chartData>
  <cx:chart>
    <cx:plotArea>
      <cx:plotAreaRegion>
        <cx:series layoutId="sunburst" uniqueId="{82A6D2AD-B6E4-48AE-ABDB-4EF4DD3B456B}">
          <cx:tx>
            <cx:txData>
              <cx:f>Sheet1!$B$1</cx:f>
              <cx:v>Column2</cx:v>
            </cx:txData>
          </cx:tx>
          <cx:dataLabels>
            <cx:dataLabel idx="0">
              <cx:numFmt formatCode="0%" sourceLinked="0"/>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r>
                    <a:rPr lang="en-US" sz="1400" b="0" i="0" u="none" strike="noStrike" kern="1200" baseline="0">
                      <a:solidFill>
                        <a:schemeClr val="bg1"/>
                      </a:solidFill>
                      <a:latin typeface="Work Sans" pitchFamily="2" charset="0"/>
                    </a:rPr>
                    <a:t>Agree
75%</a:t>
                  </a:r>
                </a:p>
              </cx:txPr>
              <cx:visibility seriesName="0" categoryName="1" value="1"/>
              <cx:separator>
</cx:separator>
            </cx:dataLabel>
            <cx:dataLabel idx="2">
              <cx:numFmt formatCode="0%" sourceLinked="0"/>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r>
                    <a:rPr lang="en-US" sz="1400" b="0" i="0" u="none" strike="noStrike" kern="1200" baseline="0">
                      <a:solidFill>
                        <a:schemeClr val="bg1"/>
                      </a:solidFill>
                      <a:latin typeface="Work Sans" pitchFamily="2" charset="0"/>
                    </a:rPr>
                    <a:t>Disagree
21%</a:t>
                  </a:r>
                </a:p>
              </cx:txPr>
              <cx:visibility seriesName="0" categoryName="1" value="1"/>
              <cx:separator>
</cx:separator>
            </cx:dataLabel>
          </cx:dataLabels>
          <cx:dataId val="0"/>
        </cx:series>
      </cx:plotAreaRegion>
    </cx:plotArea>
  </cx:chart>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Sheet7!$B$2:$B$5</cx:f>
        <cx:lvl ptCount="4">
          <cx:pt idx="0">Yes</cx:pt>
          <cx:pt idx="1">No</cx:pt>
          <cx:pt idx="2">Undecided</cx:pt>
          <cx:pt idx="3">Refused</cx:pt>
        </cx:lvl>
      </cx:strDim>
      <cx:numDim type="size">
        <cx:f>Sheet7!$C$2:$C$5</cx:f>
        <cx:lvl ptCount="4" formatCode="0.0%">
          <cx:pt idx="0">0.84299999999999997</cx:pt>
          <cx:pt idx="1">0.124</cx:pt>
          <cx:pt idx="2">0.024</cx:pt>
          <cx:pt idx="3">0</cx:pt>
        </cx:lvl>
      </cx:numDim>
    </cx:data>
    <cx:data id="1">
      <cx:strDim type="cat">
        <cx:f>Sheet7!$B$2:$B$5</cx:f>
        <cx:lvl ptCount="4">
          <cx:pt idx="0">Yes</cx:pt>
          <cx:pt idx="1">No</cx:pt>
          <cx:pt idx="2">Undecided</cx:pt>
          <cx:pt idx="3">Refused</cx:pt>
        </cx:lvl>
      </cx:strDim>
      <cx:numDim type="size">
        <cx:f>Sheet7!$D$2:$D$5</cx:f>
        <cx:lvl ptCount="4" formatCode="0%">
          <cx:pt idx="0">0.88200000000000001</cx:pt>
          <cx:pt idx="1">0.087999999999999995</cx:pt>
          <cx:pt idx="2">0.017999999999999999</cx:pt>
          <cx:pt idx="3">0</cx:pt>
        </cx:lvl>
      </cx:numDim>
    </cx:data>
    <cx:data id="2">
      <cx:strDim type="cat">
        <cx:f>Sheet7!$B$2:$B$5</cx:f>
        <cx:lvl ptCount="4">
          <cx:pt idx="0">Yes</cx:pt>
          <cx:pt idx="1">No</cx:pt>
          <cx:pt idx="2">Undecided</cx:pt>
          <cx:pt idx="3">Refused</cx:pt>
        </cx:lvl>
      </cx:strDim>
      <cx:numDim type="size">
        <cx:f>Sheet7!$E$2:$E$5</cx:f>
        <cx:lvl ptCount="4" formatCode="0%">
          <cx:pt idx="0">0.77600000000000002</cx:pt>
          <cx:pt idx="1">0.224</cx:pt>
          <cx:pt idx="2">0</cx:pt>
          <cx:pt idx="3">0</cx:pt>
        </cx:lvl>
      </cx:numDim>
    </cx:data>
    <cx:data id="3">
      <cx:strDim type="cat">
        <cx:f>Sheet7!$B$2:$B$5</cx:f>
        <cx:lvl ptCount="4">
          <cx:pt idx="0">Yes</cx:pt>
          <cx:pt idx="1">No</cx:pt>
          <cx:pt idx="2">Undecided</cx:pt>
          <cx:pt idx="3">Refused</cx:pt>
        </cx:lvl>
      </cx:strDim>
      <cx:numDim type="size">
        <cx:f>Sheet7!$F$2:$F$5</cx:f>
        <cx:lvl ptCount="4" formatCode="0%">
          <cx:pt idx="0">0.77300000000000002</cx:pt>
          <cx:pt idx="1">0.22700000000000001</cx:pt>
          <cx:pt idx="2">0</cx:pt>
          <cx:pt idx="3">0</cx:pt>
        </cx:lvl>
      </cx:numDim>
    </cx:data>
    <cx:data id="4">
      <cx:strDim type="cat">
        <cx:f>Sheet7!$B$2:$B$5</cx:f>
        <cx:lvl ptCount="4">
          <cx:pt idx="0">Yes</cx:pt>
          <cx:pt idx="1">No</cx:pt>
          <cx:pt idx="2">Undecided</cx:pt>
          <cx:pt idx="3">Refused</cx:pt>
        </cx:lvl>
      </cx:strDim>
      <cx:numDim type="size">
        <cx:f>Sheet7!$G$2:$G$5</cx:f>
        <cx:lvl ptCount="4" formatCode="0%">
          <cx:pt idx="0">0.64200000000000002</cx:pt>
          <cx:pt idx="1">0.27100000000000002</cx:pt>
          <cx:pt idx="2">0.086999999999999994</cx:pt>
          <cx:pt idx="3">0</cx:pt>
        </cx:lvl>
      </cx:numDim>
    </cx:data>
  </cx:chartData>
  <cx:chart>
    <cx:plotArea>
      <cx:plotAreaRegion>
        <cx:series layoutId="sunburst" uniqueId="{C6D8E969-CAC2-4AC2-9C34-EE50F85C264C}" formatIdx="0">
          <cx:tx>
            <cx:txData>
              <cx:f>Sheet7!$C$1</cx:f>
              <cx:v>All</cx:v>
            </cx:txData>
          </cx:tx>
          <cx:dataLabels>
            <cx:numFmt formatCode="0%" sourceLinked="0"/>
            <cx:txPr>
              <a:bodyPr spcFirstLastPara="1" vertOverflow="ellipsis" horzOverflow="overflow" wrap="square" lIns="0" tIns="0" rIns="0" bIns="0" anchor="ctr" anchorCtr="1"/>
              <a:lstStyle/>
              <a:p>
                <a:pPr algn="ctr" rtl="0">
                  <a:defRPr sz="1400">
                    <a:solidFill>
                      <a:schemeClr val="bg1"/>
                    </a:solidFill>
                    <a:latin typeface="Work Sans" pitchFamily="2" charset="0"/>
                    <a:ea typeface="Work Sans" pitchFamily="2" charset="0"/>
                    <a:cs typeface="Work Sans" pitchFamily="2" charset="0"/>
                  </a:defRPr>
                </a:pPr>
                <a:endParaRPr lang="en-US" sz="1400" b="0" i="0" u="none" strike="noStrike" kern="1200" baseline="0">
                  <a:solidFill>
                    <a:schemeClr val="bg1"/>
                  </a:solidFill>
                  <a:latin typeface="Work Sans" pitchFamily="2" charset="0"/>
                </a:endParaRPr>
              </a:p>
            </cx:txPr>
            <cx:visibility seriesName="0" categoryName="1" value="1"/>
            <cx:separator>
</cx:separator>
          </cx:dataLabels>
          <cx:dataId val="0"/>
        </cx:series>
        <cx:series layoutId="sunburst" hidden="1" uniqueId="{44C1372B-DD1D-4E74-A250-7BD8296E816E}" formatIdx="1">
          <cx:tx>
            <cx:txData>
              <cx:f>Sheet7!$D$1</cx:f>
              <cx:v>Black</cx:v>
            </cx:txData>
          </cx:tx>
          <cx:dataId val="1"/>
        </cx:series>
        <cx:series layoutId="sunburst" hidden="1" uniqueId="{740CA463-28FC-4E4D-BC0B-BFB9F825EEA9}" formatIdx="2">
          <cx:tx>
            <cx:txData>
              <cx:f>Sheet7!$E$1</cx:f>
              <cx:v>Coloured</cx:v>
            </cx:txData>
          </cx:tx>
          <cx:dataId val="2"/>
        </cx:series>
        <cx:series layoutId="sunburst" hidden="1" uniqueId="{1AD4F507-1AB4-4570-8C39-DC51F658BCA0}" formatIdx="3">
          <cx:tx>
            <cx:txData>
              <cx:f>Sheet7!$F$1</cx:f>
              <cx:v>Indian</cx:v>
            </cx:txData>
          </cx:tx>
          <cx:dataId val="3"/>
        </cx:series>
        <cx:series layoutId="sunburst" hidden="1" uniqueId="{845514F7-3F6E-4221-9A88-B7C78E5D31A4}" formatIdx="4">
          <cx:tx>
            <cx:txData>
              <cx:f>Sheet7!$G$1</cx:f>
              <cx:v>White</cx:v>
            </cx:txData>
          </cx:tx>
          <cx:dataId val="4"/>
        </cx:series>
      </cx:plotAreaRegion>
    </cx:plotArea>
    <cx:legend pos="t" align="ctr" overlay="0">
      <cx:txPr>
        <a:bodyPr vertOverflow="overflow" horzOverflow="overflow" wrap="square" lIns="0" tIns="0" rIns="0" bIns="0"/>
        <a:lstStyle/>
        <a:p>
          <a:pPr algn="ctr" rtl="0">
            <a:defRPr sz="1197" b="0" i="0">
              <a:solidFill>
                <a:srgbClr val="48648D"/>
              </a:solidFill>
              <a:latin typeface="Work Sans" pitchFamily="2" charset="0"/>
              <a:ea typeface="Work Sans" pitchFamily="2" charset="0"/>
              <a:cs typeface="Work Sans" pitchFamily="2" charset="0"/>
            </a:defRPr>
          </a:pPr>
          <a:endParaRPr lang="en-ZA">
            <a:latin typeface="Work Sans" pitchFamily="2" charset="0"/>
          </a:endParaRPr>
        </a:p>
      </cx:txPr>
    </cx:legend>
  </cx:chart>
</cx:chartSpace>
</file>

<file path=ppt/charts/chartEx9.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Sheet1!$A$2:$A$5</cx:f>
        <cx:lvl ptCount="4">
          <cx:pt idx="0">Yes</cx:pt>
          <cx:pt idx="1">No</cx:pt>
          <cx:pt idx="2">Undecided</cx:pt>
          <cx:pt idx="3">Refused</cx:pt>
        </cx:lvl>
      </cx:strDim>
      <cx:numDim type="size">
        <cx:f dir="row">Sheet1!$B$2:$B$5</cx:f>
        <cx:lvl ptCount="4" formatCode="General">
          <cx:pt idx="0">0.622</cx:pt>
          <cx:pt idx="1">0.23400000000000001</cx:pt>
          <cx:pt idx="2">0.13900000000000001</cx:pt>
          <cx:pt idx="3">0.0060000000000000001</cx:pt>
        </cx:lvl>
      </cx:numDim>
    </cx:data>
  </cx:chartData>
  <cx:chart>
    <cx:plotArea>
      <cx:plotAreaRegion>
        <cx:series layoutId="sunburst" uniqueId="{D2D006F8-0542-429F-A5B5-DB8187C63F0B}">
          <cx:tx>
            <cx:txData>
              <cx:f>Sheet1!$B$1</cx:f>
              <cx:v>Series 2</cx:v>
            </cx:txData>
          </cx:tx>
          <cx:dataLabels>
            <cx:numFmt formatCode="0%" sourceLinked="0"/>
            <cx:txPr>
              <a:bodyPr spcFirstLastPara="1" vertOverflow="ellipsis" horzOverflow="overflow" wrap="square" lIns="0" tIns="0" rIns="0" bIns="0" anchor="ctr" anchorCtr="1"/>
              <a:lstStyle/>
              <a:p>
                <a:pPr algn="ctr" rtl="0">
                  <a:defRPr sz="1600">
                    <a:solidFill>
                      <a:schemeClr val="bg1"/>
                    </a:solidFill>
                    <a:latin typeface="Work Sans" pitchFamily="2" charset="0"/>
                    <a:ea typeface="Work Sans" pitchFamily="2" charset="0"/>
                    <a:cs typeface="Work Sans" pitchFamily="2" charset="0"/>
                  </a:defRPr>
                </a:pPr>
                <a:endParaRPr lang="en-US" sz="1600" b="0" i="0" u="none" strike="noStrike" kern="1200" baseline="0">
                  <a:solidFill>
                    <a:schemeClr val="bg1"/>
                  </a:solidFill>
                  <a:latin typeface="Work Sans" pitchFamily="2" charset="0"/>
                </a:endParaRPr>
              </a:p>
            </cx:txPr>
            <cx:visibility seriesName="0" categoryName="1" value="1"/>
            <cx:separator>
</cx:separato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D282B-6FA3-491A-A291-6474B49D14C2}" type="datetimeFigureOut">
              <a:rPr lang="en-ZA" smtClean="0"/>
              <a:t>2023/11/27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B8E91-47DB-42B7-B407-CF20DD2315D3}" type="slidenum">
              <a:rPr lang="en-ZA" smtClean="0"/>
              <a:t>‹#›</a:t>
            </a:fld>
            <a:endParaRPr lang="en-ZA"/>
          </a:p>
        </p:txBody>
      </p:sp>
    </p:spTree>
    <p:extLst>
      <p:ext uri="{BB962C8B-B14F-4D97-AF65-F5344CB8AC3E}">
        <p14:creationId xmlns:p14="http://schemas.microsoft.com/office/powerpoint/2010/main" val="2147107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Our poll only included registered voters. In 2019 66% of registered voters actually voted. </a:t>
            </a:r>
          </a:p>
          <a:p>
            <a:pPr>
              <a:defRPr/>
            </a:pPr>
            <a:r>
              <a:rPr lang="en-US" dirty="0"/>
              <a:t>So this 80.9% should be taken with a pinch of salt – it could be survey respondents virtue </a:t>
            </a:r>
            <a:r>
              <a:rPr lang="en-US" dirty="0" err="1"/>
              <a:t>signalling</a:t>
            </a:r>
            <a:r>
              <a:rPr lang="en-US" dirty="0"/>
              <a:t>, or sincerely believing they’re going to go and vote even though not all of them will.</a:t>
            </a:r>
            <a:endParaRPr lang="en-US" dirty="0">
              <a:cs typeface="Calibri"/>
            </a:endParaRPr>
          </a:p>
          <a:p>
            <a:endParaRPr lang="en-ZA" dirty="0"/>
          </a:p>
        </p:txBody>
      </p:sp>
      <p:sp>
        <p:nvSpPr>
          <p:cNvPr id="4" name="Slide Number Placeholder 3"/>
          <p:cNvSpPr>
            <a:spLocks noGrp="1"/>
          </p:cNvSpPr>
          <p:nvPr>
            <p:ph type="sldNum" sz="quarter" idx="5"/>
          </p:nvPr>
        </p:nvSpPr>
        <p:spPr/>
        <p:txBody>
          <a:bodyPr/>
          <a:lstStyle/>
          <a:p>
            <a:fld id="{C6BB8E91-47DB-42B7-B407-CF20DD2315D3}" type="slidenum">
              <a:rPr lang="en-ZA" smtClean="0"/>
              <a:t>27</a:t>
            </a:fld>
            <a:endParaRPr lang="en-ZA"/>
          </a:p>
        </p:txBody>
      </p:sp>
    </p:spTree>
    <p:extLst>
      <p:ext uri="{BB962C8B-B14F-4D97-AF65-F5344CB8AC3E}">
        <p14:creationId xmlns:p14="http://schemas.microsoft.com/office/powerpoint/2010/main" val="1573900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4.sv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hyperlink" Target="http://www.irr.org.za/" TargetMode="External"/><Relationship Id="rId11" Type="http://schemas.openxmlformats.org/officeDocument/2006/relationships/hyperlink" Target="https://www.facebook.com/IRRSouthAfrica" TargetMode="External"/><Relationship Id="rId5" Type="http://schemas.openxmlformats.org/officeDocument/2006/relationships/hyperlink" Target="https://www.irr.org.za/" TargetMode="External"/><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A7610E66-59D9-FA7E-7288-98063A79E8FB}"/>
              </a:ext>
            </a:extLst>
          </p:cNvPr>
          <p:cNvSpPr>
            <a:spLocks noGrp="1"/>
          </p:cNvSpPr>
          <p:nvPr>
            <p:ph type="body" sz="quarter" idx="11" hasCustomPrompt="1"/>
          </p:nvPr>
        </p:nvSpPr>
        <p:spPr>
          <a:xfrm>
            <a:off x="5356258" y="1011579"/>
            <a:ext cx="5839672" cy="1278095"/>
          </a:xfrm>
          <a:prstGeom prst="rect">
            <a:avLst/>
          </a:prstGeom>
        </p:spPr>
        <p:txBody>
          <a:bodyPr anchor="t"/>
          <a:lstStyle>
            <a:lvl1pPr marL="0" indent="0">
              <a:lnSpc>
                <a:spcPct val="100000"/>
              </a:lnSpc>
              <a:spcBef>
                <a:spcPts val="0"/>
              </a:spcBef>
              <a:buNone/>
              <a:defRPr sz="4000" b="1" i="0" cap="all" baseline="0">
                <a:solidFill>
                  <a:schemeClr val="bg1"/>
                </a:solidFill>
                <a:latin typeface="Work Sans" pitchFamily="2" charset="77"/>
              </a:defRPr>
            </a:lvl1pPr>
            <a:lvl2pPr marL="457200" indent="0">
              <a:buNone/>
              <a:defRPr sz="2200">
                <a:solidFill>
                  <a:schemeClr val="bg1"/>
                </a:solidFill>
                <a:latin typeface="Work Sans" pitchFamily="2" charset="77"/>
              </a:defRPr>
            </a:lvl2pPr>
            <a:lvl3pPr marL="914400" indent="0">
              <a:buNone/>
              <a:defRPr sz="2200">
                <a:solidFill>
                  <a:schemeClr val="bg1"/>
                </a:solidFill>
                <a:latin typeface="Work Sans" pitchFamily="2" charset="77"/>
              </a:defRPr>
            </a:lvl3pPr>
            <a:lvl4pPr marL="1371600" indent="0">
              <a:buNone/>
              <a:defRPr sz="2200">
                <a:solidFill>
                  <a:schemeClr val="bg1"/>
                </a:solidFill>
                <a:latin typeface="Work Sans" pitchFamily="2" charset="77"/>
              </a:defRPr>
            </a:lvl4pPr>
            <a:lvl5pPr marL="1828800" indent="0">
              <a:buNone/>
              <a:defRPr sz="2200">
                <a:solidFill>
                  <a:schemeClr val="bg1"/>
                </a:solidFill>
                <a:latin typeface="Work Sans" pitchFamily="2" charset="77"/>
              </a:defRPr>
            </a:lvl5pPr>
          </a:lstStyle>
          <a:p>
            <a:pPr lvl="0"/>
            <a:r>
              <a:rPr lang="en-GB" dirty="0"/>
              <a:t>ADD Title</a:t>
            </a:r>
          </a:p>
        </p:txBody>
      </p:sp>
      <p:pic>
        <p:nvPicPr>
          <p:cNvPr id="6" name="Graphic 5">
            <a:extLst>
              <a:ext uri="{FF2B5EF4-FFF2-40B4-BE49-F238E27FC236}">
                <a16:creationId xmlns:a16="http://schemas.microsoft.com/office/drawing/2014/main" id="{EB3B10B4-9D54-B1B1-62B4-0528954DD5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78609" y="2928486"/>
            <a:ext cx="2245043" cy="804474"/>
          </a:xfrm>
          <a:prstGeom prst="rect">
            <a:avLst/>
          </a:prstGeom>
        </p:spPr>
      </p:pic>
      <p:sp>
        <p:nvSpPr>
          <p:cNvPr id="16" name="Text Placeholder 15">
            <a:extLst>
              <a:ext uri="{FF2B5EF4-FFF2-40B4-BE49-F238E27FC236}">
                <a16:creationId xmlns:a16="http://schemas.microsoft.com/office/drawing/2014/main" id="{EA2269C6-C923-5D73-D752-AB2965577288}"/>
              </a:ext>
            </a:extLst>
          </p:cNvPr>
          <p:cNvSpPr>
            <a:spLocks noGrp="1"/>
          </p:cNvSpPr>
          <p:nvPr>
            <p:ph type="body" sz="quarter" idx="12" hasCustomPrompt="1"/>
          </p:nvPr>
        </p:nvSpPr>
        <p:spPr>
          <a:xfrm>
            <a:off x="9101138" y="4709453"/>
            <a:ext cx="2094792" cy="992586"/>
          </a:xfrm>
          <a:prstGeom prst="rect">
            <a:avLst/>
          </a:prstGeom>
        </p:spPr>
        <p:txBody>
          <a:bodyPr/>
          <a:lstStyle>
            <a:lvl1pPr marL="0" indent="0">
              <a:lnSpc>
                <a:spcPct val="100000"/>
              </a:lnSpc>
              <a:spcBef>
                <a:spcPts val="0"/>
              </a:spcBef>
              <a:buNone/>
              <a:defRPr sz="1400">
                <a:solidFill>
                  <a:schemeClr val="bg1"/>
                </a:solidFill>
                <a:latin typeface="Work Sans" pitchFamily="2" charset="77"/>
              </a:defRPr>
            </a:lvl1pPr>
            <a:lvl2pPr marL="457200" indent="0">
              <a:buNone/>
              <a:defRPr sz="1400">
                <a:solidFill>
                  <a:schemeClr val="bg1"/>
                </a:solidFill>
                <a:latin typeface="Work Sans" pitchFamily="2" charset="77"/>
              </a:defRPr>
            </a:lvl2pPr>
            <a:lvl3pPr marL="914400" indent="0">
              <a:buNone/>
              <a:defRPr sz="1400">
                <a:solidFill>
                  <a:schemeClr val="bg1"/>
                </a:solidFill>
                <a:latin typeface="Work Sans" pitchFamily="2" charset="77"/>
              </a:defRPr>
            </a:lvl3pPr>
            <a:lvl4pPr marL="1371600" indent="0">
              <a:buNone/>
              <a:defRPr sz="1400">
                <a:solidFill>
                  <a:schemeClr val="bg1"/>
                </a:solidFill>
                <a:latin typeface="Work Sans" pitchFamily="2" charset="77"/>
              </a:defRPr>
            </a:lvl4pPr>
            <a:lvl5pPr marL="1828800" indent="0">
              <a:buNone/>
              <a:defRPr sz="1400">
                <a:solidFill>
                  <a:schemeClr val="bg1"/>
                </a:solidFill>
                <a:latin typeface="Work Sans" pitchFamily="2" charset="77"/>
              </a:defRPr>
            </a:lvl5pPr>
          </a:lstStyle>
          <a:p>
            <a:pPr lvl="0"/>
            <a:r>
              <a:rPr lang="en-GB" dirty="0"/>
              <a:t>Presenter name </a:t>
            </a:r>
          </a:p>
          <a:p>
            <a:pPr lvl="0"/>
            <a:r>
              <a:rPr lang="en-GB" dirty="0"/>
              <a:t>and surname</a:t>
            </a:r>
          </a:p>
        </p:txBody>
      </p:sp>
      <p:sp>
        <p:nvSpPr>
          <p:cNvPr id="4" name="Text Placeholder 3">
            <a:extLst>
              <a:ext uri="{FF2B5EF4-FFF2-40B4-BE49-F238E27FC236}">
                <a16:creationId xmlns:a16="http://schemas.microsoft.com/office/drawing/2014/main" id="{AD36004B-9FD8-43E7-7BDF-A9E4DA37457E}"/>
              </a:ext>
            </a:extLst>
          </p:cNvPr>
          <p:cNvSpPr>
            <a:spLocks noGrp="1"/>
          </p:cNvSpPr>
          <p:nvPr>
            <p:ph type="body" sz="quarter" idx="13" hasCustomPrompt="1"/>
          </p:nvPr>
        </p:nvSpPr>
        <p:spPr>
          <a:xfrm>
            <a:off x="5356258" y="2673599"/>
            <a:ext cx="5839672" cy="1278094"/>
          </a:xfrm>
          <a:prstGeom prst="rect">
            <a:avLst/>
          </a:prstGeom>
        </p:spPr>
        <p:txBody>
          <a:bodyPr/>
          <a:lstStyle>
            <a:lvl1pPr marL="0" indent="0">
              <a:lnSpc>
                <a:spcPct val="100000"/>
              </a:lnSpc>
              <a:spcBef>
                <a:spcPts val="0"/>
              </a:spcBef>
              <a:buNone/>
              <a:defRPr sz="2800">
                <a:solidFill>
                  <a:schemeClr val="bg1"/>
                </a:solidFill>
                <a:latin typeface="Work Sans" pitchFamily="2" charset="77"/>
              </a:defRPr>
            </a:lvl1pPr>
            <a:lvl2pPr marL="457200" indent="0">
              <a:buNone/>
              <a:defRPr sz="2200">
                <a:solidFill>
                  <a:schemeClr val="bg1"/>
                </a:solidFill>
                <a:latin typeface="Work Sans" pitchFamily="2" charset="77"/>
              </a:defRPr>
            </a:lvl2pPr>
            <a:lvl3pPr marL="914400" indent="0">
              <a:buNone/>
              <a:defRPr sz="2200">
                <a:solidFill>
                  <a:schemeClr val="bg1"/>
                </a:solidFill>
                <a:latin typeface="Work Sans" pitchFamily="2" charset="77"/>
              </a:defRPr>
            </a:lvl3pPr>
            <a:lvl4pPr marL="1371600" indent="0">
              <a:buNone/>
              <a:defRPr sz="2200">
                <a:solidFill>
                  <a:schemeClr val="bg1"/>
                </a:solidFill>
                <a:latin typeface="Work Sans" pitchFamily="2" charset="77"/>
              </a:defRPr>
            </a:lvl4pPr>
            <a:lvl5pPr marL="1828800" indent="0">
              <a:buNone/>
              <a:defRPr sz="2200">
                <a:solidFill>
                  <a:schemeClr val="bg1"/>
                </a:solidFill>
                <a:latin typeface="Work Sans" pitchFamily="2" charset="77"/>
              </a:defRPr>
            </a:lvl5pPr>
          </a:lstStyle>
          <a:p>
            <a:pPr lvl="0"/>
            <a:r>
              <a:rPr lang="en-GB" dirty="0"/>
              <a:t>Add sub-title</a:t>
            </a:r>
          </a:p>
        </p:txBody>
      </p:sp>
    </p:spTree>
    <p:extLst>
      <p:ext uri="{BB962C8B-B14F-4D97-AF65-F5344CB8AC3E}">
        <p14:creationId xmlns:p14="http://schemas.microsoft.com/office/powerpoint/2010/main" val="3145767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8AC3A9D-A380-4560-83C9-2AF1255967B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12741" y="5122101"/>
            <a:ext cx="1432017" cy="513139"/>
          </a:xfrm>
          <a:prstGeom prst="rect">
            <a:avLst/>
          </a:prstGeom>
        </p:spPr>
      </p:pic>
      <p:sp>
        <p:nvSpPr>
          <p:cNvPr id="10" name="Text Placeholder 9">
            <a:extLst>
              <a:ext uri="{FF2B5EF4-FFF2-40B4-BE49-F238E27FC236}">
                <a16:creationId xmlns:a16="http://schemas.microsoft.com/office/drawing/2014/main" id="{4CBAAD27-C027-690B-D963-B5838DC67CB0}"/>
              </a:ext>
            </a:extLst>
          </p:cNvPr>
          <p:cNvSpPr>
            <a:spLocks noGrp="1"/>
          </p:cNvSpPr>
          <p:nvPr>
            <p:ph type="body" sz="quarter" idx="10" hasCustomPrompt="1"/>
          </p:nvPr>
        </p:nvSpPr>
        <p:spPr>
          <a:xfrm>
            <a:off x="3456946" y="1417252"/>
            <a:ext cx="5308600" cy="393700"/>
          </a:xfrm>
          <a:prstGeom prst="rect">
            <a:avLst/>
          </a:prstGeom>
        </p:spPr>
        <p:txBody>
          <a:bodyPr anchor="ctr"/>
          <a:lstStyle>
            <a:lvl1pPr marL="0" indent="0">
              <a:spcBef>
                <a:spcPts val="0"/>
              </a:spcBef>
              <a:buNone/>
              <a:defRPr sz="2200">
                <a:solidFill>
                  <a:schemeClr val="bg1"/>
                </a:solidFill>
                <a:latin typeface="Work Sans" pitchFamily="2" charset="77"/>
              </a:defRPr>
            </a:lvl1pPr>
            <a:lvl2pPr marL="457200" indent="0">
              <a:buNone/>
              <a:defRPr sz="2200">
                <a:solidFill>
                  <a:schemeClr val="bg1"/>
                </a:solidFill>
                <a:latin typeface="Work Sans" pitchFamily="2" charset="77"/>
              </a:defRPr>
            </a:lvl2pPr>
            <a:lvl3pPr marL="914400" indent="0">
              <a:buNone/>
              <a:defRPr sz="2200">
                <a:solidFill>
                  <a:schemeClr val="bg1"/>
                </a:solidFill>
                <a:latin typeface="Work Sans" pitchFamily="2" charset="77"/>
              </a:defRPr>
            </a:lvl3pPr>
            <a:lvl4pPr marL="1371600" indent="0">
              <a:buNone/>
              <a:defRPr sz="2200">
                <a:solidFill>
                  <a:schemeClr val="bg1"/>
                </a:solidFill>
                <a:latin typeface="Work Sans" pitchFamily="2" charset="77"/>
              </a:defRPr>
            </a:lvl4pPr>
            <a:lvl5pPr marL="1828800" indent="0">
              <a:buNone/>
              <a:defRPr sz="2200">
                <a:solidFill>
                  <a:schemeClr val="bg1"/>
                </a:solidFill>
                <a:latin typeface="Work Sans" pitchFamily="2" charset="77"/>
              </a:defRPr>
            </a:lvl5pPr>
          </a:lstStyle>
          <a:p>
            <a:pPr lvl="0"/>
            <a:r>
              <a:rPr lang="en-GB" dirty="0"/>
              <a:t>Section #</a:t>
            </a:r>
          </a:p>
        </p:txBody>
      </p:sp>
      <p:sp>
        <p:nvSpPr>
          <p:cNvPr id="12" name="Text Placeholder 9">
            <a:extLst>
              <a:ext uri="{FF2B5EF4-FFF2-40B4-BE49-F238E27FC236}">
                <a16:creationId xmlns:a16="http://schemas.microsoft.com/office/drawing/2014/main" id="{08BDE0F1-C080-8835-B6D4-901912AF24D3}"/>
              </a:ext>
            </a:extLst>
          </p:cNvPr>
          <p:cNvSpPr>
            <a:spLocks noGrp="1"/>
          </p:cNvSpPr>
          <p:nvPr>
            <p:ph type="body" sz="quarter" idx="11" hasCustomPrompt="1"/>
          </p:nvPr>
        </p:nvSpPr>
        <p:spPr>
          <a:xfrm>
            <a:off x="3456946" y="2024263"/>
            <a:ext cx="5308600" cy="2347712"/>
          </a:xfrm>
          <a:prstGeom prst="rect">
            <a:avLst/>
          </a:prstGeom>
        </p:spPr>
        <p:txBody>
          <a:bodyPr anchor="t"/>
          <a:lstStyle>
            <a:lvl1pPr marL="0" indent="0">
              <a:lnSpc>
                <a:spcPct val="100000"/>
              </a:lnSpc>
              <a:spcBef>
                <a:spcPts val="0"/>
              </a:spcBef>
              <a:buNone/>
              <a:defRPr sz="4000" b="1" i="0">
                <a:solidFill>
                  <a:schemeClr val="bg1"/>
                </a:solidFill>
                <a:latin typeface="Work Sans" pitchFamily="2" charset="77"/>
              </a:defRPr>
            </a:lvl1pPr>
            <a:lvl2pPr marL="457200" indent="0">
              <a:buNone/>
              <a:defRPr sz="2200">
                <a:solidFill>
                  <a:schemeClr val="bg1"/>
                </a:solidFill>
                <a:latin typeface="Work Sans" pitchFamily="2" charset="77"/>
              </a:defRPr>
            </a:lvl2pPr>
            <a:lvl3pPr marL="914400" indent="0">
              <a:buNone/>
              <a:defRPr sz="2200">
                <a:solidFill>
                  <a:schemeClr val="bg1"/>
                </a:solidFill>
                <a:latin typeface="Work Sans" pitchFamily="2" charset="77"/>
              </a:defRPr>
            </a:lvl3pPr>
            <a:lvl4pPr marL="1371600" indent="0">
              <a:buNone/>
              <a:defRPr sz="2200">
                <a:solidFill>
                  <a:schemeClr val="bg1"/>
                </a:solidFill>
                <a:latin typeface="Work Sans" pitchFamily="2" charset="77"/>
              </a:defRPr>
            </a:lvl4pPr>
            <a:lvl5pPr marL="1828800" indent="0">
              <a:buNone/>
              <a:defRPr sz="2200">
                <a:solidFill>
                  <a:schemeClr val="bg1"/>
                </a:solidFill>
                <a:latin typeface="Work Sans" pitchFamily="2" charset="77"/>
              </a:defRPr>
            </a:lvl5pPr>
          </a:lstStyle>
          <a:p>
            <a:pPr lvl="0"/>
            <a:r>
              <a:rPr lang="en-GB" dirty="0"/>
              <a:t>Section title</a:t>
            </a:r>
          </a:p>
        </p:txBody>
      </p:sp>
    </p:spTree>
    <p:extLst>
      <p:ext uri="{BB962C8B-B14F-4D97-AF65-F5344CB8AC3E}">
        <p14:creationId xmlns:p14="http://schemas.microsoft.com/office/powerpoint/2010/main" val="413462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08A1AC35-DB58-6140-94D2-69F6C37C72DA}"/>
              </a:ext>
            </a:extLst>
          </p:cNvPr>
          <p:cNvSpPr>
            <a:spLocks noGrp="1"/>
          </p:cNvSpPr>
          <p:nvPr>
            <p:ph type="sldNum" sz="quarter" idx="12"/>
          </p:nvPr>
        </p:nvSpPr>
        <p:spPr>
          <a:xfrm>
            <a:off x="11380573" y="354875"/>
            <a:ext cx="451426" cy="365125"/>
          </a:xfrm>
          <a:prstGeom prst="rect">
            <a:avLst/>
          </a:prstGeom>
        </p:spPr>
        <p:txBody>
          <a:bodyPr/>
          <a:lstStyle>
            <a:lvl1pPr algn="r">
              <a:defRPr sz="1000">
                <a:solidFill>
                  <a:schemeClr val="bg1"/>
                </a:solidFill>
                <a:latin typeface="Work Sans" pitchFamily="2" charset="77"/>
              </a:defRPr>
            </a:lvl1pPr>
          </a:lstStyle>
          <a:p>
            <a:fld id="{0B265746-8147-F849-858D-494F02465E9A}" type="slidenum">
              <a:rPr lang="en-GB" smtClean="0"/>
              <a:pPr/>
              <a:t>‹#›</a:t>
            </a:fld>
            <a:endParaRPr lang="en-GB" dirty="0"/>
          </a:p>
        </p:txBody>
      </p:sp>
      <p:pic>
        <p:nvPicPr>
          <p:cNvPr id="12" name="Graphic 11">
            <a:extLst>
              <a:ext uri="{FF2B5EF4-FFF2-40B4-BE49-F238E27FC236}">
                <a16:creationId xmlns:a16="http://schemas.microsoft.com/office/drawing/2014/main" id="{2D714CC3-7D04-9918-68F0-D254E9270A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7347" y="6208336"/>
            <a:ext cx="1004652" cy="360000"/>
          </a:xfrm>
          <a:prstGeom prst="rect">
            <a:avLst/>
          </a:prstGeom>
        </p:spPr>
      </p:pic>
      <p:sp>
        <p:nvSpPr>
          <p:cNvPr id="14" name="Text Placeholder 13">
            <a:extLst>
              <a:ext uri="{FF2B5EF4-FFF2-40B4-BE49-F238E27FC236}">
                <a16:creationId xmlns:a16="http://schemas.microsoft.com/office/drawing/2014/main" id="{CDAC6133-A4CC-FF3F-F43F-FBD2F76B7DBF}"/>
              </a:ext>
            </a:extLst>
          </p:cNvPr>
          <p:cNvSpPr>
            <a:spLocks noGrp="1"/>
          </p:cNvSpPr>
          <p:nvPr>
            <p:ph type="body" sz="quarter" idx="15" hasCustomPrompt="1"/>
          </p:nvPr>
        </p:nvSpPr>
        <p:spPr>
          <a:xfrm>
            <a:off x="3476196" y="1878099"/>
            <a:ext cx="5239608" cy="2681673"/>
          </a:xfrm>
          <a:prstGeom prst="rect">
            <a:avLst/>
          </a:prstGeom>
        </p:spPr>
        <p:txBody>
          <a:bodyPr anchor="ctr"/>
          <a:lstStyle>
            <a:lvl1pPr marL="0" indent="0">
              <a:lnSpc>
                <a:spcPct val="100000"/>
              </a:lnSpc>
              <a:spcBef>
                <a:spcPts val="0"/>
              </a:spcBef>
              <a:buNone/>
              <a:defRPr sz="4000">
                <a:solidFill>
                  <a:schemeClr val="bg1"/>
                </a:solidFill>
                <a:latin typeface="Work Sans" pitchFamily="2" charset="77"/>
              </a:defRPr>
            </a:lvl1pPr>
            <a:lvl2pPr>
              <a:defRPr sz="3200">
                <a:solidFill>
                  <a:schemeClr val="bg1"/>
                </a:solidFill>
                <a:latin typeface="Work Sans" pitchFamily="2" charset="77"/>
              </a:defRPr>
            </a:lvl2pPr>
            <a:lvl3pPr>
              <a:defRPr sz="3200">
                <a:solidFill>
                  <a:schemeClr val="bg1"/>
                </a:solidFill>
                <a:latin typeface="Work Sans" pitchFamily="2" charset="77"/>
              </a:defRPr>
            </a:lvl3pPr>
            <a:lvl4pPr>
              <a:defRPr sz="3200">
                <a:solidFill>
                  <a:schemeClr val="bg1"/>
                </a:solidFill>
                <a:latin typeface="Work Sans" pitchFamily="2" charset="77"/>
              </a:defRPr>
            </a:lvl4pPr>
            <a:lvl5pPr>
              <a:defRPr sz="3200">
                <a:solidFill>
                  <a:schemeClr val="bg1"/>
                </a:solidFill>
                <a:latin typeface="Work Sans" pitchFamily="2" charset="77"/>
              </a:defRPr>
            </a:lvl5pPr>
          </a:lstStyle>
          <a:p>
            <a:pPr lvl="0"/>
            <a:r>
              <a:rPr lang="en-GB" dirty="0"/>
              <a:t>“Click to add long quote over two or more lines here”</a:t>
            </a:r>
          </a:p>
        </p:txBody>
      </p:sp>
      <p:sp>
        <p:nvSpPr>
          <p:cNvPr id="16" name="Text Placeholder 15">
            <a:extLst>
              <a:ext uri="{FF2B5EF4-FFF2-40B4-BE49-F238E27FC236}">
                <a16:creationId xmlns:a16="http://schemas.microsoft.com/office/drawing/2014/main" id="{17639C18-A039-2B69-0D24-F6ED9232871E}"/>
              </a:ext>
            </a:extLst>
          </p:cNvPr>
          <p:cNvSpPr>
            <a:spLocks noGrp="1"/>
          </p:cNvSpPr>
          <p:nvPr>
            <p:ph type="body" sz="quarter" idx="16" hasCustomPrompt="1"/>
          </p:nvPr>
        </p:nvSpPr>
        <p:spPr>
          <a:xfrm>
            <a:off x="3476196" y="4893748"/>
            <a:ext cx="5239608" cy="357873"/>
          </a:xfrm>
          <a:prstGeom prst="rect">
            <a:avLst/>
          </a:prstGeom>
        </p:spPr>
        <p:txBody>
          <a:bodyPr/>
          <a:lstStyle>
            <a:lvl1pPr marL="0" indent="0">
              <a:lnSpc>
                <a:spcPct val="100000"/>
              </a:lnSpc>
              <a:spcBef>
                <a:spcPts val="0"/>
              </a:spcBef>
              <a:buNone/>
              <a:defRPr sz="1600" i="1">
                <a:solidFill>
                  <a:schemeClr val="bg1"/>
                </a:solidFill>
                <a:latin typeface="Work Sans" pitchFamily="2" charset="77"/>
              </a:defRPr>
            </a:lvl1pPr>
            <a:lvl2pPr marL="457200" indent="0">
              <a:buNone/>
              <a:defRPr sz="1600">
                <a:solidFill>
                  <a:schemeClr val="bg1"/>
                </a:solidFill>
                <a:latin typeface="Work Sans" pitchFamily="2" charset="77"/>
              </a:defRPr>
            </a:lvl2pPr>
            <a:lvl3pPr marL="914400" indent="0">
              <a:buNone/>
              <a:defRPr sz="1600">
                <a:solidFill>
                  <a:schemeClr val="bg1"/>
                </a:solidFill>
                <a:latin typeface="Work Sans" pitchFamily="2" charset="77"/>
              </a:defRPr>
            </a:lvl3pPr>
            <a:lvl4pPr marL="1371600" indent="0">
              <a:buNone/>
              <a:defRPr sz="1600">
                <a:solidFill>
                  <a:schemeClr val="bg1"/>
                </a:solidFill>
                <a:latin typeface="Work Sans" pitchFamily="2" charset="77"/>
              </a:defRPr>
            </a:lvl4pPr>
            <a:lvl5pPr marL="1828800" indent="0">
              <a:buNone/>
              <a:defRPr sz="1600">
                <a:solidFill>
                  <a:schemeClr val="bg1"/>
                </a:solidFill>
                <a:latin typeface="Work Sans" pitchFamily="2" charset="77"/>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 Author’s Name and Surname</a:t>
            </a:r>
          </a:p>
        </p:txBody>
      </p:sp>
      <p:sp>
        <p:nvSpPr>
          <p:cNvPr id="2" name="Text Placeholder 12">
            <a:extLst>
              <a:ext uri="{FF2B5EF4-FFF2-40B4-BE49-F238E27FC236}">
                <a16:creationId xmlns:a16="http://schemas.microsoft.com/office/drawing/2014/main" id="{38A73862-ABA8-AED6-1997-7E1AEEAAE594}"/>
              </a:ext>
            </a:extLst>
          </p:cNvPr>
          <p:cNvSpPr>
            <a:spLocks noGrp="1"/>
          </p:cNvSpPr>
          <p:nvPr>
            <p:ph type="body" sz="quarter" idx="14" hasCustomPrompt="1"/>
          </p:nvPr>
        </p:nvSpPr>
        <p:spPr>
          <a:xfrm>
            <a:off x="8363869" y="354875"/>
            <a:ext cx="3016704" cy="568325"/>
          </a:xfrm>
          <a:prstGeom prst="rect">
            <a:avLst/>
          </a:prstGeom>
        </p:spPr>
        <p:txBody>
          <a:bodyPr/>
          <a:lstStyle>
            <a:lvl1pPr marL="0" indent="0" algn="r">
              <a:lnSpc>
                <a:spcPct val="100000"/>
              </a:lnSpc>
              <a:spcBef>
                <a:spcPts val="0"/>
              </a:spcBef>
              <a:buNone/>
              <a:defRPr sz="1000" cap="all" baseline="0">
                <a:solidFill>
                  <a:schemeClr val="bg1"/>
                </a:solidFill>
                <a:latin typeface="Work Sans" pitchFamily="2" charset="77"/>
              </a:defRPr>
            </a:lvl1pPr>
            <a:lvl2pPr marL="457200" indent="0">
              <a:buNone/>
              <a:defRPr sz="1200">
                <a:latin typeface="Work Sans" pitchFamily="2" charset="77"/>
              </a:defRPr>
            </a:lvl2pPr>
            <a:lvl3pPr marL="914400" indent="0">
              <a:buNone/>
              <a:defRPr sz="1200">
                <a:latin typeface="Work Sans" pitchFamily="2" charset="77"/>
              </a:defRPr>
            </a:lvl3pPr>
            <a:lvl4pPr marL="1371600" indent="0">
              <a:buNone/>
              <a:defRPr sz="1200">
                <a:latin typeface="Work Sans" pitchFamily="2" charset="77"/>
              </a:defRPr>
            </a:lvl4pPr>
            <a:lvl5pPr marL="1828800" indent="0">
              <a:buNone/>
              <a:defRPr sz="1200">
                <a:latin typeface="Work Sans" pitchFamily="2" charset="77"/>
              </a:defRPr>
            </a:lvl5pPr>
          </a:lstStyle>
          <a:p>
            <a:pPr lvl="0"/>
            <a:r>
              <a:rPr lang="en-GB" dirty="0"/>
              <a:t>CLICK TO EDIT PRESENTATION TITLE</a:t>
            </a:r>
          </a:p>
        </p:txBody>
      </p:sp>
    </p:spTree>
    <p:extLst>
      <p:ext uri="{BB962C8B-B14F-4D97-AF65-F5344CB8AC3E}">
        <p14:creationId xmlns:p14="http://schemas.microsoft.com/office/powerpoint/2010/main" val="1145022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245EA26D-FF94-C535-CC34-C14306177C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7347" y="6208336"/>
            <a:ext cx="1004652" cy="360000"/>
          </a:xfrm>
          <a:prstGeom prst="rect">
            <a:avLst/>
          </a:prstGeom>
        </p:spPr>
      </p:pic>
      <p:sp>
        <p:nvSpPr>
          <p:cNvPr id="7" name="TextBox 6">
            <a:extLst>
              <a:ext uri="{FF2B5EF4-FFF2-40B4-BE49-F238E27FC236}">
                <a16:creationId xmlns:a16="http://schemas.microsoft.com/office/drawing/2014/main" id="{5D773C18-393D-D050-C757-F15F0C4A080A}"/>
              </a:ext>
            </a:extLst>
          </p:cNvPr>
          <p:cNvSpPr txBox="1"/>
          <p:nvPr userDrawn="1"/>
        </p:nvSpPr>
        <p:spPr>
          <a:xfrm>
            <a:off x="359999" y="6249836"/>
            <a:ext cx="1553630" cy="276999"/>
          </a:xfrm>
          <a:prstGeom prst="rect">
            <a:avLst/>
          </a:prstGeom>
          <a:noFill/>
        </p:spPr>
        <p:txBody>
          <a:bodyPr wrap="none" rtlCol="0">
            <a:spAutoFit/>
          </a:bodyPr>
          <a:lstStyle/>
          <a:p>
            <a:r>
              <a:rPr lang="en-GB" sz="1200" dirty="0">
                <a:solidFill>
                  <a:schemeClr val="bg1"/>
                </a:solidFill>
                <a:latin typeface="Work Sans" pitchFamily="2" charset="77"/>
              </a:rPr>
              <a:t>Live free. Prosper.</a:t>
            </a:r>
          </a:p>
        </p:txBody>
      </p:sp>
      <p:sp>
        <p:nvSpPr>
          <p:cNvPr id="10" name="Picture Placeholder 9">
            <a:extLst>
              <a:ext uri="{FF2B5EF4-FFF2-40B4-BE49-F238E27FC236}">
                <a16:creationId xmlns:a16="http://schemas.microsoft.com/office/drawing/2014/main" id="{A604AECF-3548-A5BC-273A-A2FE79370686}"/>
              </a:ext>
            </a:extLst>
          </p:cNvPr>
          <p:cNvSpPr>
            <a:spLocks noGrp="1"/>
          </p:cNvSpPr>
          <p:nvPr>
            <p:ph type="pic" sz="quarter" idx="13" hasCustomPrompt="1"/>
          </p:nvPr>
        </p:nvSpPr>
        <p:spPr>
          <a:xfrm>
            <a:off x="8628321" y="760227"/>
            <a:ext cx="1967023" cy="1967024"/>
          </a:xfrm>
          <a:prstGeom prst="rect">
            <a:avLst/>
          </a:prstGeom>
        </p:spPr>
        <p:txBody>
          <a:bodyPr/>
          <a:lstStyle>
            <a:lvl1pPr marL="0" indent="0" algn="ctr">
              <a:buNone/>
              <a:defRPr sz="1400">
                <a:latin typeface="Work Sans" pitchFamily="2" charset="77"/>
              </a:defRPr>
            </a:lvl1pPr>
          </a:lstStyle>
          <a:p>
            <a:r>
              <a:rPr lang="en-GB" dirty="0"/>
              <a:t>Add icon here</a:t>
            </a:r>
          </a:p>
        </p:txBody>
      </p:sp>
      <p:sp>
        <p:nvSpPr>
          <p:cNvPr id="11" name="Text Placeholder 9">
            <a:extLst>
              <a:ext uri="{FF2B5EF4-FFF2-40B4-BE49-F238E27FC236}">
                <a16:creationId xmlns:a16="http://schemas.microsoft.com/office/drawing/2014/main" id="{2FF347D9-6477-2C40-7985-3058BE773A2D}"/>
              </a:ext>
            </a:extLst>
          </p:cNvPr>
          <p:cNvSpPr>
            <a:spLocks noGrp="1"/>
          </p:cNvSpPr>
          <p:nvPr>
            <p:ph type="body" sz="quarter" idx="11" hasCustomPrompt="1"/>
          </p:nvPr>
        </p:nvSpPr>
        <p:spPr>
          <a:xfrm>
            <a:off x="2032251" y="1409913"/>
            <a:ext cx="5783974" cy="667651"/>
          </a:xfrm>
          <a:prstGeom prst="rect">
            <a:avLst/>
          </a:prstGeom>
        </p:spPr>
        <p:txBody>
          <a:bodyPr anchor="ctr"/>
          <a:lstStyle>
            <a:lvl1pPr marL="0" indent="0">
              <a:lnSpc>
                <a:spcPct val="100000"/>
              </a:lnSpc>
              <a:spcBef>
                <a:spcPts val="0"/>
              </a:spcBef>
              <a:buNone/>
              <a:defRPr sz="4000" b="1" i="0">
                <a:solidFill>
                  <a:schemeClr val="bg1"/>
                </a:solidFill>
                <a:latin typeface="Work Sans" pitchFamily="2" charset="77"/>
              </a:defRPr>
            </a:lvl1pPr>
            <a:lvl2pPr marL="457200" indent="0">
              <a:buNone/>
              <a:defRPr sz="2200">
                <a:solidFill>
                  <a:schemeClr val="bg1"/>
                </a:solidFill>
                <a:latin typeface="Work Sans" pitchFamily="2" charset="77"/>
              </a:defRPr>
            </a:lvl2pPr>
            <a:lvl3pPr marL="914400" indent="0">
              <a:buNone/>
              <a:defRPr sz="2200">
                <a:solidFill>
                  <a:schemeClr val="bg1"/>
                </a:solidFill>
                <a:latin typeface="Work Sans" pitchFamily="2" charset="77"/>
              </a:defRPr>
            </a:lvl3pPr>
            <a:lvl4pPr marL="1371600" indent="0">
              <a:buNone/>
              <a:defRPr sz="2200">
                <a:solidFill>
                  <a:schemeClr val="bg1"/>
                </a:solidFill>
                <a:latin typeface="Work Sans" pitchFamily="2" charset="77"/>
              </a:defRPr>
            </a:lvl4pPr>
            <a:lvl5pPr marL="1828800" indent="0">
              <a:buNone/>
              <a:defRPr sz="2200">
                <a:solidFill>
                  <a:schemeClr val="bg1"/>
                </a:solidFill>
                <a:latin typeface="Work Sans" pitchFamily="2" charset="77"/>
              </a:defRPr>
            </a:lvl5pPr>
          </a:lstStyle>
          <a:p>
            <a:pPr lvl="0"/>
            <a:r>
              <a:rPr lang="en-GB" dirty="0"/>
              <a:t>Section title</a:t>
            </a:r>
          </a:p>
        </p:txBody>
      </p:sp>
      <p:sp>
        <p:nvSpPr>
          <p:cNvPr id="12" name="Text Placeholder 3">
            <a:extLst>
              <a:ext uri="{FF2B5EF4-FFF2-40B4-BE49-F238E27FC236}">
                <a16:creationId xmlns:a16="http://schemas.microsoft.com/office/drawing/2014/main" id="{268AE77D-A799-C987-42F7-6DF63BD780D1}"/>
              </a:ext>
            </a:extLst>
          </p:cNvPr>
          <p:cNvSpPr>
            <a:spLocks noGrp="1"/>
          </p:cNvSpPr>
          <p:nvPr>
            <p:ph type="body" sz="quarter" idx="15" hasCustomPrompt="1"/>
          </p:nvPr>
        </p:nvSpPr>
        <p:spPr>
          <a:xfrm>
            <a:off x="2032252" y="3202494"/>
            <a:ext cx="5783974" cy="2245593"/>
          </a:xfrm>
          <a:prstGeom prst="rect">
            <a:avLst/>
          </a:prstGeom>
        </p:spPr>
        <p:txBody>
          <a:bodyPr/>
          <a:lstStyle>
            <a:lvl1pPr marL="0" indent="0">
              <a:lnSpc>
                <a:spcPct val="100000"/>
              </a:lnSpc>
              <a:spcBef>
                <a:spcPts val="0"/>
              </a:spcBef>
              <a:buNone/>
              <a:defRPr sz="1800">
                <a:solidFill>
                  <a:schemeClr val="bg1"/>
                </a:solidFill>
                <a:latin typeface="Work Sans" pitchFamily="2" charset="77"/>
              </a:defRPr>
            </a:lvl1pPr>
            <a:lvl2pPr marL="457200" indent="0">
              <a:buNone/>
              <a:defRPr sz="1400">
                <a:latin typeface="Work Sans" pitchFamily="2" charset="77"/>
              </a:defRPr>
            </a:lvl2pPr>
            <a:lvl3pPr marL="914400" indent="0">
              <a:buNone/>
              <a:defRPr sz="1400">
                <a:latin typeface="Work Sans" pitchFamily="2" charset="77"/>
              </a:defRPr>
            </a:lvl3pPr>
            <a:lvl4pPr marL="1371600" indent="0">
              <a:buNone/>
              <a:defRPr sz="1400">
                <a:latin typeface="Work Sans" pitchFamily="2" charset="77"/>
              </a:defRPr>
            </a:lvl4pPr>
            <a:lvl5pPr marL="1828800" indent="0">
              <a:buNone/>
              <a:defRPr sz="1400">
                <a:latin typeface="Work Sans" pitchFamily="2" charset="77"/>
              </a:defRPr>
            </a:lvl5pPr>
          </a:lstStyle>
          <a:p>
            <a:pPr lvl="0"/>
            <a:r>
              <a:rPr lang="en-GB" dirty="0"/>
              <a:t>Body copy goes here</a:t>
            </a:r>
          </a:p>
        </p:txBody>
      </p:sp>
    </p:spTree>
    <p:extLst>
      <p:ext uri="{BB962C8B-B14F-4D97-AF65-F5344CB8AC3E}">
        <p14:creationId xmlns:p14="http://schemas.microsoft.com/office/powerpoint/2010/main" val="212740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84B607D-6443-0284-827B-10E5EEF0CE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191023" y="5927360"/>
            <a:ext cx="640976" cy="640976"/>
          </a:xfrm>
          <a:prstGeom prst="rect">
            <a:avLst/>
          </a:prstGeom>
        </p:spPr>
      </p:pic>
      <p:sp>
        <p:nvSpPr>
          <p:cNvPr id="10" name="Text Placeholder 9">
            <a:extLst>
              <a:ext uri="{FF2B5EF4-FFF2-40B4-BE49-F238E27FC236}">
                <a16:creationId xmlns:a16="http://schemas.microsoft.com/office/drawing/2014/main" id="{DA5BA120-497E-2C3F-6BEE-8E2699F2303F}"/>
              </a:ext>
            </a:extLst>
          </p:cNvPr>
          <p:cNvSpPr>
            <a:spLocks noGrp="1"/>
          </p:cNvSpPr>
          <p:nvPr>
            <p:ph type="body" sz="quarter" idx="11" hasCustomPrompt="1"/>
          </p:nvPr>
        </p:nvSpPr>
        <p:spPr>
          <a:xfrm>
            <a:off x="2032250" y="1347756"/>
            <a:ext cx="7312011" cy="944683"/>
          </a:xfrm>
          <a:prstGeom prst="rect">
            <a:avLst/>
          </a:prstGeom>
        </p:spPr>
        <p:txBody>
          <a:bodyPr anchor="t"/>
          <a:lstStyle>
            <a:lvl1pPr marL="0" indent="0">
              <a:lnSpc>
                <a:spcPct val="100000"/>
              </a:lnSpc>
              <a:spcBef>
                <a:spcPts val="0"/>
              </a:spcBef>
              <a:buNone/>
              <a:defRPr sz="4000" b="1" i="0" cap="all" baseline="0">
                <a:solidFill>
                  <a:schemeClr val="bg1"/>
                </a:solidFill>
                <a:latin typeface="Work Sans" pitchFamily="2" charset="77"/>
              </a:defRPr>
            </a:lvl1pPr>
            <a:lvl2pPr marL="457200" indent="0">
              <a:buNone/>
              <a:defRPr sz="2200">
                <a:solidFill>
                  <a:schemeClr val="bg1"/>
                </a:solidFill>
                <a:latin typeface="Work Sans" pitchFamily="2" charset="77"/>
              </a:defRPr>
            </a:lvl2pPr>
            <a:lvl3pPr marL="914400" indent="0">
              <a:buNone/>
              <a:defRPr sz="2200">
                <a:solidFill>
                  <a:schemeClr val="bg1"/>
                </a:solidFill>
                <a:latin typeface="Work Sans" pitchFamily="2" charset="77"/>
              </a:defRPr>
            </a:lvl3pPr>
            <a:lvl4pPr marL="1371600" indent="0">
              <a:buNone/>
              <a:defRPr sz="2200">
                <a:solidFill>
                  <a:schemeClr val="bg1"/>
                </a:solidFill>
                <a:latin typeface="Work Sans" pitchFamily="2" charset="77"/>
              </a:defRPr>
            </a:lvl4pPr>
            <a:lvl5pPr marL="1828800" indent="0">
              <a:buNone/>
              <a:defRPr sz="2200">
                <a:solidFill>
                  <a:schemeClr val="bg1"/>
                </a:solidFill>
                <a:latin typeface="Work Sans" pitchFamily="2" charset="77"/>
              </a:defRPr>
            </a:lvl5pPr>
          </a:lstStyle>
          <a:p>
            <a:pPr lvl="0"/>
            <a:r>
              <a:rPr lang="en-GB" dirty="0"/>
              <a:t>ADD Title</a:t>
            </a:r>
          </a:p>
        </p:txBody>
      </p:sp>
      <p:grpSp>
        <p:nvGrpSpPr>
          <p:cNvPr id="22" name="Group 21">
            <a:extLst>
              <a:ext uri="{FF2B5EF4-FFF2-40B4-BE49-F238E27FC236}">
                <a16:creationId xmlns:a16="http://schemas.microsoft.com/office/drawing/2014/main" id="{2ECE0127-96E5-ADC3-03E6-BE997E25F1A4}"/>
              </a:ext>
            </a:extLst>
          </p:cNvPr>
          <p:cNvGrpSpPr/>
          <p:nvPr userDrawn="1"/>
        </p:nvGrpSpPr>
        <p:grpSpPr>
          <a:xfrm>
            <a:off x="2032252" y="3128684"/>
            <a:ext cx="1857821" cy="307777"/>
            <a:chOff x="2032252" y="3128684"/>
            <a:chExt cx="1857821" cy="307777"/>
          </a:xfrm>
        </p:grpSpPr>
        <p:sp>
          <p:nvSpPr>
            <p:cNvPr id="13" name="TextBox 12">
              <a:hlinkClick r:id="rId5"/>
              <a:extLst>
                <a:ext uri="{FF2B5EF4-FFF2-40B4-BE49-F238E27FC236}">
                  <a16:creationId xmlns:a16="http://schemas.microsoft.com/office/drawing/2014/main" id="{A18AE131-FD3A-7AE2-91C6-EF75CF081BCD}"/>
                </a:ext>
              </a:extLst>
            </p:cNvPr>
            <p:cNvSpPr txBox="1"/>
            <p:nvPr userDrawn="1"/>
          </p:nvSpPr>
          <p:spPr>
            <a:xfrm>
              <a:off x="2439035" y="3128684"/>
              <a:ext cx="1451038" cy="307777"/>
            </a:xfrm>
            <a:prstGeom prst="rect">
              <a:avLst/>
            </a:prstGeom>
            <a:noFill/>
          </p:spPr>
          <p:txBody>
            <a:bodyPr wrap="none" rtlCol="0">
              <a:spAutoFit/>
            </a:bodyPr>
            <a:lstStyle/>
            <a:p>
              <a:r>
                <a:rPr lang="en-GB" sz="1400" dirty="0">
                  <a:solidFill>
                    <a:schemeClr val="accent4"/>
                  </a:solidFill>
                  <a:latin typeface="Work Sans" pitchFamily="2" charset="77"/>
                  <a:hlinkClick r:id="rId6">
                    <a:extLst>
                      <a:ext uri="{A12FA001-AC4F-418D-AE19-62706E023703}">
                        <ahyp:hlinkClr xmlns:ahyp="http://schemas.microsoft.com/office/drawing/2018/hyperlinkcolor" val="tx"/>
                      </a:ext>
                    </a:extLst>
                  </a:hlinkClick>
                </a:rPr>
                <a:t>www.irr.org.za</a:t>
              </a:r>
              <a:endParaRPr lang="en-GB" sz="1400" dirty="0">
                <a:solidFill>
                  <a:schemeClr val="accent4"/>
                </a:solidFill>
                <a:latin typeface="Work Sans" pitchFamily="2" charset="77"/>
              </a:endParaRPr>
            </a:p>
          </p:txBody>
        </p:sp>
        <p:pic>
          <p:nvPicPr>
            <p:cNvPr id="17" name="Graphic 16">
              <a:extLst>
                <a:ext uri="{FF2B5EF4-FFF2-40B4-BE49-F238E27FC236}">
                  <a16:creationId xmlns:a16="http://schemas.microsoft.com/office/drawing/2014/main" id="{31C7CFCE-1A69-EB09-011D-258A206A3E0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032252" y="3139599"/>
              <a:ext cx="285946" cy="285946"/>
            </a:xfrm>
            <a:prstGeom prst="rect">
              <a:avLst/>
            </a:prstGeom>
          </p:spPr>
        </p:pic>
      </p:grpSp>
      <p:grpSp>
        <p:nvGrpSpPr>
          <p:cNvPr id="23" name="Group 22">
            <a:extLst>
              <a:ext uri="{FF2B5EF4-FFF2-40B4-BE49-F238E27FC236}">
                <a16:creationId xmlns:a16="http://schemas.microsoft.com/office/drawing/2014/main" id="{4CA32A96-093E-212A-5E20-F1F2098F195C}"/>
              </a:ext>
            </a:extLst>
          </p:cNvPr>
          <p:cNvGrpSpPr/>
          <p:nvPr userDrawn="1"/>
        </p:nvGrpSpPr>
        <p:grpSpPr>
          <a:xfrm>
            <a:off x="4569390" y="3128684"/>
            <a:ext cx="2181628" cy="307777"/>
            <a:chOff x="4569390" y="3128684"/>
            <a:chExt cx="2181628" cy="307777"/>
          </a:xfrm>
        </p:grpSpPr>
        <p:pic>
          <p:nvPicPr>
            <p:cNvPr id="15" name="Graphic 14">
              <a:extLst>
                <a:ext uri="{FF2B5EF4-FFF2-40B4-BE49-F238E27FC236}">
                  <a16:creationId xmlns:a16="http://schemas.microsoft.com/office/drawing/2014/main" id="{5205AFD3-0C1B-3EF4-A2AC-B6792DB33210}"/>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569390" y="3139599"/>
              <a:ext cx="285946" cy="285946"/>
            </a:xfrm>
            <a:prstGeom prst="rect">
              <a:avLst/>
            </a:prstGeom>
          </p:spPr>
        </p:pic>
        <p:sp>
          <p:nvSpPr>
            <p:cNvPr id="18" name="TextBox 17">
              <a:extLst>
                <a:ext uri="{FF2B5EF4-FFF2-40B4-BE49-F238E27FC236}">
                  <a16:creationId xmlns:a16="http://schemas.microsoft.com/office/drawing/2014/main" id="{2FA5F699-46C3-9656-393A-AF4AF108D662}"/>
                </a:ext>
              </a:extLst>
            </p:cNvPr>
            <p:cNvSpPr txBox="1"/>
            <p:nvPr userDrawn="1"/>
          </p:nvSpPr>
          <p:spPr>
            <a:xfrm>
              <a:off x="4976173" y="3128684"/>
              <a:ext cx="1774845" cy="307777"/>
            </a:xfrm>
            <a:prstGeom prst="rect">
              <a:avLst/>
            </a:prstGeom>
            <a:noFill/>
          </p:spPr>
          <p:txBody>
            <a:bodyPr wrap="none" rtlCol="0">
              <a:spAutoFit/>
            </a:bodyPr>
            <a:lstStyle/>
            <a:p>
              <a:r>
                <a:rPr lang="en-GB" sz="1400" dirty="0">
                  <a:solidFill>
                    <a:schemeClr val="accent4"/>
                  </a:solidFill>
                  <a:latin typeface="Work Sans" pitchFamily="2" charset="77"/>
                  <a:hlinkClick r:id="rId11">
                    <a:extLst>
                      <a:ext uri="{A12FA001-AC4F-418D-AE19-62706E023703}">
                        <ahyp:hlinkClr xmlns:ahyp="http://schemas.microsoft.com/office/drawing/2018/hyperlinkcolor" val="tx"/>
                      </a:ext>
                    </a:extLst>
                  </a:hlinkClick>
                </a:rPr>
                <a:t>@IRR_SouthAfrica</a:t>
              </a:r>
              <a:endParaRPr lang="en-GB" sz="1400" dirty="0">
                <a:solidFill>
                  <a:schemeClr val="accent4"/>
                </a:solidFill>
                <a:latin typeface="Work Sans" pitchFamily="2" charset="77"/>
              </a:endParaRPr>
            </a:p>
          </p:txBody>
        </p:sp>
      </p:grpSp>
      <p:grpSp>
        <p:nvGrpSpPr>
          <p:cNvPr id="24" name="Group 23">
            <a:extLst>
              <a:ext uri="{FF2B5EF4-FFF2-40B4-BE49-F238E27FC236}">
                <a16:creationId xmlns:a16="http://schemas.microsoft.com/office/drawing/2014/main" id="{BE7660D6-30A7-270E-DA87-07151E8DA504}"/>
              </a:ext>
            </a:extLst>
          </p:cNvPr>
          <p:cNvGrpSpPr/>
          <p:nvPr userDrawn="1"/>
        </p:nvGrpSpPr>
        <p:grpSpPr>
          <a:xfrm>
            <a:off x="7430335" y="3128684"/>
            <a:ext cx="1913927" cy="307777"/>
            <a:chOff x="7430335" y="3128684"/>
            <a:chExt cx="1913927" cy="307777"/>
          </a:xfrm>
        </p:grpSpPr>
        <p:pic>
          <p:nvPicPr>
            <p:cNvPr id="20" name="Graphic 19">
              <a:extLst>
                <a:ext uri="{FF2B5EF4-FFF2-40B4-BE49-F238E27FC236}">
                  <a16:creationId xmlns:a16="http://schemas.microsoft.com/office/drawing/2014/main" id="{0138ED3C-CB0E-E91C-5A52-0C42806BA861}"/>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7430335" y="3139599"/>
              <a:ext cx="285946" cy="285946"/>
            </a:xfrm>
            <a:prstGeom prst="rect">
              <a:avLst/>
            </a:prstGeom>
          </p:spPr>
        </p:pic>
        <p:sp>
          <p:nvSpPr>
            <p:cNvPr id="21" name="TextBox 20">
              <a:extLst>
                <a:ext uri="{FF2B5EF4-FFF2-40B4-BE49-F238E27FC236}">
                  <a16:creationId xmlns:a16="http://schemas.microsoft.com/office/drawing/2014/main" id="{5201A3A0-1028-AE07-CEF9-676020815127}"/>
                </a:ext>
              </a:extLst>
            </p:cNvPr>
            <p:cNvSpPr txBox="1"/>
            <p:nvPr userDrawn="1"/>
          </p:nvSpPr>
          <p:spPr>
            <a:xfrm>
              <a:off x="7837118" y="3128684"/>
              <a:ext cx="1507144" cy="307777"/>
            </a:xfrm>
            <a:prstGeom prst="rect">
              <a:avLst/>
            </a:prstGeom>
            <a:noFill/>
          </p:spPr>
          <p:txBody>
            <a:bodyPr wrap="none" rtlCol="0">
              <a:spAutoFit/>
            </a:bodyPr>
            <a:lstStyle/>
            <a:p>
              <a:r>
                <a:rPr lang="en-GB" sz="1400" dirty="0">
                  <a:solidFill>
                    <a:schemeClr val="accent4"/>
                  </a:solidFill>
                  <a:latin typeface="Work Sans" pitchFamily="2" charset="77"/>
                  <a:hlinkClick r:id="rId11">
                    <a:extLst>
                      <a:ext uri="{A12FA001-AC4F-418D-AE19-62706E023703}">
                        <ahyp:hlinkClr xmlns:ahyp="http://schemas.microsoft.com/office/drawing/2018/hyperlinkcolor" val="tx"/>
                      </a:ext>
                    </a:extLst>
                  </a:hlinkClick>
                </a:rPr>
                <a:t>IRRSouthAfrica</a:t>
              </a:r>
              <a:endParaRPr lang="en-GB" sz="1400" dirty="0">
                <a:solidFill>
                  <a:schemeClr val="accent4"/>
                </a:solidFill>
                <a:latin typeface="Work Sans" pitchFamily="2" charset="77"/>
              </a:endParaRPr>
            </a:p>
          </p:txBody>
        </p:sp>
      </p:grpSp>
    </p:spTree>
    <p:extLst>
      <p:ext uri="{BB962C8B-B14F-4D97-AF65-F5344CB8AC3E}">
        <p14:creationId xmlns:p14="http://schemas.microsoft.com/office/powerpoint/2010/main" val="2206674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78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CFB9A2-ACAD-A627-BE5B-9B64A15C8E1C}"/>
              </a:ext>
            </a:extLst>
          </p:cNvPr>
          <p:cNvSpPr txBox="1"/>
          <p:nvPr userDrawn="1"/>
        </p:nvSpPr>
        <p:spPr>
          <a:xfrm>
            <a:off x="0" y="3449079"/>
            <a:ext cx="3719384" cy="707886"/>
          </a:xfrm>
          <a:prstGeom prst="rect">
            <a:avLst/>
          </a:prstGeom>
          <a:noFill/>
        </p:spPr>
        <p:txBody>
          <a:bodyPr wrap="square" rtlCol="0">
            <a:spAutoFit/>
          </a:bodyPr>
          <a:lstStyle/>
          <a:p>
            <a:pPr algn="ctr"/>
            <a:r>
              <a:rPr lang="en-GB" sz="4000" b="1" dirty="0">
                <a:solidFill>
                  <a:schemeClr val="bg1"/>
                </a:solidFill>
                <a:latin typeface="Work Sans" pitchFamily="2" charset="77"/>
              </a:rPr>
              <a:t>AGENDA</a:t>
            </a:r>
          </a:p>
        </p:txBody>
      </p:sp>
      <p:sp>
        <p:nvSpPr>
          <p:cNvPr id="10" name="TextBox 9">
            <a:extLst>
              <a:ext uri="{FF2B5EF4-FFF2-40B4-BE49-F238E27FC236}">
                <a16:creationId xmlns:a16="http://schemas.microsoft.com/office/drawing/2014/main" id="{EA8FBFCC-3EC1-507A-68D1-0F4D680911C2}"/>
              </a:ext>
            </a:extLst>
          </p:cNvPr>
          <p:cNvSpPr txBox="1"/>
          <p:nvPr userDrawn="1"/>
        </p:nvSpPr>
        <p:spPr>
          <a:xfrm>
            <a:off x="4917989" y="1556952"/>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1</a:t>
            </a:r>
          </a:p>
        </p:txBody>
      </p:sp>
      <p:sp>
        <p:nvSpPr>
          <p:cNvPr id="11" name="TextBox 10">
            <a:extLst>
              <a:ext uri="{FF2B5EF4-FFF2-40B4-BE49-F238E27FC236}">
                <a16:creationId xmlns:a16="http://schemas.microsoft.com/office/drawing/2014/main" id="{7FD04DAC-6D00-042E-0D84-7E85B8A649A1}"/>
              </a:ext>
            </a:extLst>
          </p:cNvPr>
          <p:cNvSpPr txBox="1"/>
          <p:nvPr userDrawn="1"/>
        </p:nvSpPr>
        <p:spPr>
          <a:xfrm>
            <a:off x="4917989" y="2369201"/>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2</a:t>
            </a:r>
          </a:p>
        </p:txBody>
      </p:sp>
      <p:sp>
        <p:nvSpPr>
          <p:cNvPr id="12" name="TextBox 11">
            <a:extLst>
              <a:ext uri="{FF2B5EF4-FFF2-40B4-BE49-F238E27FC236}">
                <a16:creationId xmlns:a16="http://schemas.microsoft.com/office/drawing/2014/main" id="{A18142CA-2711-D446-834F-537FF6F4A655}"/>
              </a:ext>
            </a:extLst>
          </p:cNvPr>
          <p:cNvSpPr txBox="1"/>
          <p:nvPr userDrawn="1"/>
        </p:nvSpPr>
        <p:spPr>
          <a:xfrm>
            <a:off x="4917989" y="317777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3</a:t>
            </a:r>
          </a:p>
        </p:txBody>
      </p:sp>
      <p:sp>
        <p:nvSpPr>
          <p:cNvPr id="13" name="TextBox 12">
            <a:extLst>
              <a:ext uri="{FF2B5EF4-FFF2-40B4-BE49-F238E27FC236}">
                <a16:creationId xmlns:a16="http://schemas.microsoft.com/office/drawing/2014/main" id="{521C5163-2C2C-FA88-5BB9-116273D4AA18}"/>
              </a:ext>
            </a:extLst>
          </p:cNvPr>
          <p:cNvSpPr txBox="1"/>
          <p:nvPr userDrawn="1"/>
        </p:nvSpPr>
        <p:spPr>
          <a:xfrm>
            <a:off x="4917989" y="398915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4</a:t>
            </a:r>
          </a:p>
        </p:txBody>
      </p:sp>
      <p:sp>
        <p:nvSpPr>
          <p:cNvPr id="14" name="TextBox 13">
            <a:extLst>
              <a:ext uri="{FF2B5EF4-FFF2-40B4-BE49-F238E27FC236}">
                <a16:creationId xmlns:a16="http://schemas.microsoft.com/office/drawing/2014/main" id="{B2F5437A-65CF-98C9-AEB5-8A2B4D3785B5}"/>
              </a:ext>
            </a:extLst>
          </p:cNvPr>
          <p:cNvSpPr txBox="1"/>
          <p:nvPr userDrawn="1"/>
        </p:nvSpPr>
        <p:spPr>
          <a:xfrm>
            <a:off x="4917989" y="480920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5</a:t>
            </a:r>
          </a:p>
        </p:txBody>
      </p:sp>
      <p:sp>
        <p:nvSpPr>
          <p:cNvPr id="15" name="TextBox 14">
            <a:extLst>
              <a:ext uri="{FF2B5EF4-FFF2-40B4-BE49-F238E27FC236}">
                <a16:creationId xmlns:a16="http://schemas.microsoft.com/office/drawing/2014/main" id="{59E50EC5-633A-2C24-FFA3-76AF783ED73D}"/>
              </a:ext>
            </a:extLst>
          </p:cNvPr>
          <p:cNvSpPr txBox="1"/>
          <p:nvPr userDrawn="1"/>
        </p:nvSpPr>
        <p:spPr>
          <a:xfrm>
            <a:off x="4917989" y="5618206"/>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6</a:t>
            </a:r>
          </a:p>
        </p:txBody>
      </p:sp>
      <p:sp>
        <p:nvSpPr>
          <p:cNvPr id="21" name="Text Placeholder 20">
            <a:extLst>
              <a:ext uri="{FF2B5EF4-FFF2-40B4-BE49-F238E27FC236}">
                <a16:creationId xmlns:a16="http://schemas.microsoft.com/office/drawing/2014/main" id="{95977BFA-E5F0-C5AA-5626-87E35F2965E2}"/>
              </a:ext>
            </a:extLst>
          </p:cNvPr>
          <p:cNvSpPr>
            <a:spLocks noGrp="1"/>
          </p:cNvSpPr>
          <p:nvPr>
            <p:ph type="body" sz="quarter" idx="10" hasCustomPrompt="1"/>
          </p:nvPr>
        </p:nvSpPr>
        <p:spPr>
          <a:xfrm>
            <a:off x="5473317" y="1500932"/>
            <a:ext cx="5178425" cy="542925"/>
          </a:xfrm>
          <a:prstGeom prst="rect">
            <a:avLst/>
          </a:prstGeom>
        </p:spPr>
        <p:txBody>
          <a:bodyPr anchor="ctr"/>
          <a:lstStyle>
            <a:lvl1pPr marL="0" indent="0">
              <a:lnSpc>
                <a:spcPts val="2200"/>
              </a:lnSpc>
              <a:spcBef>
                <a:spcPts val="0"/>
              </a:spcBef>
              <a:buNone/>
              <a:defRPr sz="16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2" name="Text Placeholder 20">
            <a:extLst>
              <a:ext uri="{FF2B5EF4-FFF2-40B4-BE49-F238E27FC236}">
                <a16:creationId xmlns:a16="http://schemas.microsoft.com/office/drawing/2014/main" id="{56384438-C90B-93D5-EB6B-EDE0C56C0B5B}"/>
              </a:ext>
            </a:extLst>
          </p:cNvPr>
          <p:cNvSpPr>
            <a:spLocks noGrp="1"/>
          </p:cNvSpPr>
          <p:nvPr>
            <p:ph type="body" sz="quarter" idx="11" hasCustomPrompt="1"/>
          </p:nvPr>
        </p:nvSpPr>
        <p:spPr>
          <a:xfrm>
            <a:off x="5473317" y="2313183"/>
            <a:ext cx="5178425" cy="542925"/>
          </a:xfrm>
          <a:prstGeom prst="rect">
            <a:avLst/>
          </a:prstGeom>
        </p:spPr>
        <p:txBody>
          <a:bodyPr anchor="ctr"/>
          <a:lstStyle>
            <a:lvl1pPr marL="0" indent="0">
              <a:lnSpc>
                <a:spcPts val="2200"/>
              </a:lnSpc>
              <a:spcBef>
                <a:spcPts val="0"/>
              </a:spcBef>
              <a:buNone/>
              <a:defRPr sz="16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Section goes here</a:t>
            </a:r>
          </a:p>
        </p:txBody>
      </p:sp>
      <p:sp>
        <p:nvSpPr>
          <p:cNvPr id="23" name="Text Placeholder 20">
            <a:extLst>
              <a:ext uri="{FF2B5EF4-FFF2-40B4-BE49-F238E27FC236}">
                <a16:creationId xmlns:a16="http://schemas.microsoft.com/office/drawing/2014/main" id="{16D4316B-A438-C936-78D2-12A5299E825D}"/>
              </a:ext>
            </a:extLst>
          </p:cNvPr>
          <p:cNvSpPr>
            <a:spLocks noGrp="1"/>
          </p:cNvSpPr>
          <p:nvPr>
            <p:ph type="body" sz="quarter" idx="12" hasCustomPrompt="1"/>
          </p:nvPr>
        </p:nvSpPr>
        <p:spPr>
          <a:xfrm>
            <a:off x="5473317" y="3125434"/>
            <a:ext cx="5178425" cy="542925"/>
          </a:xfrm>
          <a:prstGeom prst="rect">
            <a:avLst/>
          </a:prstGeom>
        </p:spPr>
        <p:txBody>
          <a:bodyPr anchor="ctr"/>
          <a:lstStyle>
            <a:lvl1pPr marL="0" indent="0">
              <a:lnSpc>
                <a:spcPts val="2200"/>
              </a:lnSpc>
              <a:spcBef>
                <a:spcPts val="0"/>
              </a:spcBef>
              <a:buNone/>
              <a:defRPr sz="16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4" name="Text Placeholder 20">
            <a:extLst>
              <a:ext uri="{FF2B5EF4-FFF2-40B4-BE49-F238E27FC236}">
                <a16:creationId xmlns:a16="http://schemas.microsoft.com/office/drawing/2014/main" id="{B2D37F23-FD15-C3BB-E9BC-671711E4E4E3}"/>
              </a:ext>
            </a:extLst>
          </p:cNvPr>
          <p:cNvSpPr>
            <a:spLocks noGrp="1"/>
          </p:cNvSpPr>
          <p:nvPr>
            <p:ph type="body" sz="quarter" idx="13" hasCustomPrompt="1"/>
          </p:nvPr>
        </p:nvSpPr>
        <p:spPr>
          <a:xfrm>
            <a:off x="5473317" y="3937685"/>
            <a:ext cx="5178425" cy="542925"/>
          </a:xfrm>
          <a:prstGeom prst="rect">
            <a:avLst/>
          </a:prstGeom>
        </p:spPr>
        <p:txBody>
          <a:bodyPr anchor="ctr"/>
          <a:lstStyle>
            <a:lvl1pPr marL="0" indent="0">
              <a:lnSpc>
                <a:spcPts val="2200"/>
              </a:lnSpc>
              <a:spcBef>
                <a:spcPts val="0"/>
              </a:spcBef>
              <a:buNone/>
              <a:defRPr sz="16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Section goes here</a:t>
            </a:r>
          </a:p>
        </p:txBody>
      </p:sp>
      <p:sp>
        <p:nvSpPr>
          <p:cNvPr id="25" name="Text Placeholder 20">
            <a:extLst>
              <a:ext uri="{FF2B5EF4-FFF2-40B4-BE49-F238E27FC236}">
                <a16:creationId xmlns:a16="http://schemas.microsoft.com/office/drawing/2014/main" id="{282777D6-9D11-C06B-E63D-3041DE53AF43}"/>
              </a:ext>
            </a:extLst>
          </p:cNvPr>
          <p:cNvSpPr>
            <a:spLocks noGrp="1"/>
          </p:cNvSpPr>
          <p:nvPr>
            <p:ph type="body" sz="quarter" idx="14" hasCustomPrompt="1"/>
          </p:nvPr>
        </p:nvSpPr>
        <p:spPr>
          <a:xfrm>
            <a:off x="5473317" y="4749936"/>
            <a:ext cx="5178425" cy="542925"/>
          </a:xfrm>
          <a:prstGeom prst="rect">
            <a:avLst/>
          </a:prstGeom>
        </p:spPr>
        <p:txBody>
          <a:bodyPr anchor="ctr"/>
          <a:lstStyle>
            <a:lvl1pPr marL="0" indent="0">
              <a:lnSpc>
                <a:spcPts val="2200"/>
              </a:lnSpc>
              <a:spcBef>
                <a:spcPts val="0"/>
              </a:spcBef>
              <a:buNone/>
              <a:defRPr sz="16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6" name="Text Placeholder 20">
            <a:extLst>
              <a:ext uri="{FF2B5EF4-FFF2-40B4-BE49-F238E27FC236}">
                <a16:creationId xmlns:a16="http://schemas.microsoft.com/office/drawing/2014/main" id="{23B6F004-D1B1-BF04-B52B-682D8C2454F6}"/>
              </a:ext>
            </a:extLst>
          </p:cNvPr>
          <p:cNvSpPr>
            <a:spLocks noGrp="1"/>
          </p:cNvSpPr>
          <p:nvPr>
            <p:ph type="body" sz="quarter" idx="15" hasCustomPrompt="1"/>
          </p:nvPr>
        </p:nvSpPr>
        <p:spPr>
          <a:xfrm>
            <a:off x="5473317" y="5562188"/>
            <a:ext cx="5178425" cy="542925"/>
          </a:xfrm>
          <a:prstGeom prst="rect">
            <a:avLst/>
          </a:prstGeom>
        </p:spPr>
        <p:txBody>
          <a:bodyPr anchor="ctr"/>
          <a:lstStyle>
            <a:lvl1pPr marL="0" indent="0">
              <a:lnSpc>
                <a:spcPts val="2200"/>
              </a:lnSpc>
              <a:spcBef>
                <a:spcPts val="0"/>
              </a:spcBef>
              <a:buNone/>
              <a:defRPr sz="16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Tree>
    <p:extLst>
      <p:ext uri="{BB962C8B-B14F-4D97-AF65-F5344CB8AC3E}">
        <p14:creationId xmlns:p14="http://schemas.microsoft.com/office/powerpoint/2010/main" val="372990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6CFB9A2-ACAD-A627-BE5B-9B64A15C8E1C}"/>
              </a:ext>
            </a:extLst>
          </p:cNvPr>
          <p:cNvSpPr txBox="1"/>
          <p:nvPr userDrawn="1"/>
        </p:nvSpPr>
        <p:spPr>
          <a:xfrm>
            <a:off x="0" y="3449079"/>
            <a:ext cx="3719384" cy="707886"/>
          </a:xfrm>
          <a:prstGeom prst="rect">
            <a:avLst/>
          </a:prstGeom>
          <a:noFill/>
        </p:spPr>
        <p:txBody>
          <a:bodyPr wrap="square" rtlCol="0">
            <a:spAutoFit/>
          </a:bodyPr>
          <a:lstStyle/>
          <a:p>
            <a:pPr algn="ctr"/>
            <a:r>
              <a:rPr lang="en-GB" sz="4000" b="1" dirty="0">
                <a:solidFill>
                  <a:schemeClr val="bg1"/>
                </a:solidFill>
                <a:latin typeface="Work Sans" pitchFamily="2" charset="77"/>
              </a:rPr>
              <a:t>AGENDA</a:t>
            </a:r>
          </a:p>
        </p:txBody>
      </p:sp>
      <p:sp>
        <p:nvSpPr>
          <p:cNvPr id="10" name="TextBox 9">
            <a:extLst>
              <a:ext uri="{FF2B5EF4-FFF2-40B4-BE49-F238E27FC236}">
                <a16:creationId xmlns:a16="http://schemas.microsoft.com/office/drawing/2014/main" id="{EA8FBFCC-3EC1-507A-68D1-0F4D680911C2}"/>
              </a:ext>
            </a:extLst>
          </p:cNvPr>
          <p:cNvSpPr txBox="1"/>
          <p:nvPr userDrawn="1"/>
        </p:nvSpPr>
        <p:spPr>
          <a:xfrm>
            <a:off x="4917989" y="1556952"/>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1</a:t>
            </a:r>
          </a:p>
        </p:txBody>
      </p:sp>
      <p:sp>
        <p:nvSpPr>
          <p:cNvPr id="11" name="TextBox 10">
            <a:extLst>
              <a:ext uri="{FF2B5EF4-FFF2-40B4-BE49-F238E27FC236}">
                <a16:creationId xmlns:a16="http://schemas.microsoft.com/office/drawing/2014/main" id="{7FD04DAC-6D00-042E-0D84-7E85B8A649A1}"/>
              </a:ext>
            </a:extLst>
          </p:cNvPr>
          <p:cNvSpPr txBox="1"/>
          <p:nvPr userDrawn="1"/>
        </p:nvSpPr>
        <p:spPr>
          <a:xfrm>
            <a:off x="4917989" y="2369201"/>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2</a:t>
            </a:r>
          </a:p>
        </p:txBody>
      </p:sp>
      <p:sp>
        <p:nvSpPr>
          <p:cNvPr id="12" name="TextBox 11">
            <a:extLst>
              <a:ext uri="{FF2B5EF4-FFF2-40B4-BE49-F238E27FC236}">
                <a16:creationId xmlns:a16="http://schemas.microsoft.com/office/drawing/2014/main" id="{A18142CA-2711-D446-834F-537FF6F4A655}"/>
              </a:ext>
            </a:extLst>
          </p:cNvPr>
          <p:cNvSpPr txBox="1"/>
          <p:nvPr userDrawn="1"/>
        </p:nvSpPr>
        <p:spPr>
          <a:xfrm>
            <a:off x="4917989" y="317777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3</a:t>
            </a:r>
          </a:p>
        </p:txBody>
      </p:sp>
      <p:sp>
        <p:nvSpPr>
          <p:cNvPr id="13" name="TextBox 12">
            <a:extLst>
              <a:ext uri="{FF2B5EF4-FFF2-40B4-BE49-F238E27FC236}">
                <a16:creationId xmlns:a16="http://schemas.microsoft.com/office/drawing/2014/main" id="{521C5163-2C2C-FA88-5BB9-116273D4AA18}"/>
              </a:ext>
            </a:extLst>
          </p:cNvPr>
          <p:cNvSpPr txBox="1"/>
          <p:nvPr userDrawn="1"/>
        </p:nvSpPr>
        <p:spPr>
          <a:xfrm>
            <a:off x="4917989" y="398915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4</a:t>
            </a:r>
          </a:p>
        </p:txBody>
      </p:sp>
      <p:sp>
        <p:nvSpPr>
          <p:cNvPr id="14" name="TextBox 13">
            <a:extLst>
              <a:ext uri="{FF2B5EF4-FFF2-40B4-BE49-F238E27FC236}">
                <a16:creationId xmlns:a16="http://schemas.microsoft.com/office/drawing/2014/main" id="{B2F5437A-65CF-98C9-AEB5-8A2B4D3785B5}"/>
              </a:ext>
            </a:extLst>
          </p:cNvPr>
          <p:cNvSpPr txBox="1"/>
          <p:nvPr userDrawn="1"/>
        </p:nvSpPr>
        <p:spPr>
          <a:xfrm>
            <a:off x="4917989" y="480920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5</a:t>
            </a:r>
          </a:p>
        </p:txBody>
      </p:sp>
      <p:sp>
        <p:nvSpPr>
          <p:cNvPr id="15" name="TextBox 14">
            <a:extLst>
              <a:ext uri="{FF2B5EF4-FFF2-40B4-BE49-F238E27FC236}">
                <a16:creationId xmlns:a16="http://schemas.microsoft.com/office/drawing/2014/main" id="{59E50EC5-633A-2C24-FFA3-76AF783ED73D}"/>
              </a:ext>
            </a:extLst>
          </p:cNvPr>
          <p:cNvSpPr txBox="1"/>
          <p:nvPr userDrawn="1"/>
        </p:nvSpPr>
        <p:spPr>
          <a:xfrm>
            <a:off x="4917989" y="5618206"/>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6</a:t>
            </a:r>
          </a:p>
        </p:txBody>
      </p:sp>
      <p:sp>
        <p:nvSpPr>
          <p:cNvPr id="21" name="Text Placeholder 20">
            <a:extLst>
              <a:ext uri="{FF2B5EF4-FFF2-40B4-BE49-F238E27FC236}">
                <a16:creationId xmlns:a16="http://schemas.microsoft.com/office/drawing/2014/main" id="{95977BFA-E5F0-C5AA-5626-87E35F2965E2}"/>
              </a:ext>
            </a:extLst>
          </p:cNvPr>
          <p:cNvSpPr>
            <a:spLocks noGrp="1"/>
          </p:cNvSpPr>
          <p:nvPr>
            <p:ph type="body" sz="quarter" idx="10" hasCustomPrompt="1"/>
          </p:nvPr>
        </p:nvSpPr>
        <p:spPr>
          <a:xfrm>
            <a:off x="5473317" y="1500932"/>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2" name="Text Placeholder 20">
            <a:extLst>
              <a:ext uri="{FF2B5EF4-FFF2-40B4-BE49-F238E27FC236}">
                <a16:creationId xmlns:a16="http://schemas.microsoft.com/office/drawing/2014/main" id="{56384438-C90B-93D5-EB6B-EDE0C56C0B5B}"/>
              </a:ext>
            </a:extLst>
          </p:cNvPr>
          <p:cNvSpPr>
            <a:spLocks noGrp="1"/>
          </p:cNvSpPr>
          <p:nvPr>
            <p:ph type="body" sz="quarter" idx="11" hasCustomPrompt="1"/>
          </p:nvPr>
        </p:nvSpPr>
        <p:spPr>
          <a:xfrm>
            <a:off x="5473317" y="2313183"/>
            <a:ext cx="2621813" cy="542925"/>
          </a:xfrm>
          <a:prstGeom prst="rect">
            <a:avLst/>
          </a:prstGeom>
        </p:spPr>
        <p:txBody>
          <a:bodyPr anchor="ctr"/>
          <a:lstStyle>
            <a:lvl1pPr marL="0" indent="0">
              <a:lnSpc>
                <a:spcPts val="22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Section goes here</a:t>
            </a:r>
          </a:p>
        </p:txBody>
      </p:sp>
      <p:sp>
        <p:nvSpPr>
          <p:cNvPr id="23" name="Text Placeholder 20">
            <a:extLst>
              <a:ext uri="{FF2B5EF4-FFF2-40B4-BE49-F238E27FC236}">
                <a16:creationId xmlns:a16="http://schemas.microsoft.com/office/drawing/2014/main" id="{16D4316B-A438-C936-78D2-12A5299E825D}"/>
              </a:ext>
            </a:extLst>
          </p:cNvPr>
          <p:cNvSpPr>
            <a:spLocks noGrp="1"/>
          </p:cNvSpPr>
          <p:nvPr>
            <p:ph type="body" sz="quarter" idx="12" hasCustomPrompt="1"/>
          </p:nvPr>
        </p:nvSpPr>
        <p:spPr>
          <a:xfrm>
            <a:off x="5473317" y="3125434"/>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4" name="Text Placeholder 20">
            <a:extLst>
              <a:ext uri="{FF2B5EF4-FFF2-40B4-BE49-F238E27FC236}">
                <a16:creationId xmlns:a16="http://schemas.microsoft.com/office/drawing/2014/main" id="{B2D37F23-FD15-C3BB-E9BC-671711E4E4E3}"/>
              </a:ext>
            </a:extLst>
          </p:cNvPr>
          <p:cNvSpPr>
            <a:spLocks noGrp="1"/>
          </p:cNvSpPr>
          <p:nvPr>
            <p:ph type="body" sz="quarter" idx="13" hasCustomPrompt="1"/>
          </p:nvPr>
        </p:nvSpPr>
        <p:spPr>
          <a:xfrm>
            <a:off x="5473317" y="3937685"/>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Section goes here</a:t>
            </a:r>
          </a:p>
        </p:txBody>
      </p:sp>
      <p:sp>
        <p:nvSpPr>
          <p:cNvPr id="25" name="Text Placeholder 20">
            <a:extLst>
              <a:ext uri="{FF2B5EF4-FFF2-40B4-BE49-F238E27FC236}">
                <a16:creationId xmlns:a16="http://schemas.microsoft.com/office/drawing/2014/main" id="{282777D6-9D11-C06B-E63D-3041DE53AF43}"/>
              </a:ext>
            </a:extLst>
          </p:cNvPr>
          <p:cNvSpPr>
            <a:spLocks noGrp="1"/>
          </p:cNvSpPr>
          <p:nvPr>
            <p:ph type="body" sz="quarter" idx="14" hasCustomPrompt="1"/>
          </p:nvPr>
        </p:nvSpPr>
        <p:spPr>
          <a:xfrm>
            <a:off x="5473317" y="4749936"/>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6" name="Text Placeholder 20">
            <a:extLst>
              <a:ext uri="{FF2B5EF4-FFF2-40B4-BE49-F238E27FC236}">
                <a16:creationId xmlns:a16="http://schemas.microsoft.com/office/drawing/2014/main" id="{23B6F004-D1B1-BF04-B52B-682D8C2454F6}"/>
              </a:ext>
            </a:extLst>
          </p:cNvPr>
          <p:cNvSpPr>
            <a:spLocks noGrp="1"/>
          </p:cNvSpPr>
          <p:nvPr>
            <p:ph type="body" sz="quarter" idx="15" hasCustomPrompt="1"/>
          </p:nvPr>
        </p:nvSpPr>
        <p:spPr>
          <a:xfrm>
            <a:off x="5473317" y="5562188"/>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 name="TextBox 1">
            <a:extLst>
              <a:ext uri="{FF2B5EF4-FFF2-40B4-BE49-F238E27FC236}">
                <a16:creationId xmlns:a16="http://schemas.microsoft.com/office/drawing/2014/main" id="{8C7F22B2-5A34-EDCF-FDDE-845C4A1B104C}"/>
              </a:ext>
            </a:extLst>
          </p:cNvPr>
          <p:cNvSpPr txBox="1"/>
          <p:nvPr userDrawn="1"/>
        </p:nvSpPr>
        <p:spPr>
          <a:xfrm>
            <a:off x="8427671" y="1556952"/>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7</a:t>
            </a:r>
          </a:p>
        </p:txBody>
      </p:sp>
      <p:sp>
        <p:nvSpPr>
          <p:cNvPr id="3" name="TextBox 2">
            <a:extLst>
              <a:ext uri="{FF2B5EF4-FFF2-40B4-BE49-F238E27FC236}">
                <a16:creationId xmlns:a16="http://schemas.microsoft.com/office/drawing/2014/main" id="{AFBBE9EE-FFD7-188E-E521-015AA3A792BA}"/>
              </a:ext>
            </a:extLst>
          </p:cNvPr>
          <p:cNvSpPr txBox="1"/>
          <p:nvPr userDrawn="1"/>
        </p:nvSpPr>
        <p:spPr>
          <a:xfrm>
            <a:off x="8427671" y="2369201"/>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8</a:t>
            </a:r>
          </a:p>
        </p:txBody>
      </p:sp>
      <p:sp>
        <p:nvSpPr>
          <p:cNvPr id="4" name="TextBox 3">
            <a:extLst>
              <a:ext uri="{FF2B5EF4-FFF2-40B4-BE49-F238E27FC236}">
                <a16:creationId xmlns:a16="http://schemas.microsoft.com/office/drawing/2014/main" id="{B94386D6-8837-7BE5-59E9-8BA88A172287}"/>
              </a:ext>
            </a:extLst>
          </p:cNvPr>
          <p:cNvSpPr txBox="1"/>
          <p:nvPr userDrawn="1"/>
        </p:nvSpPr>
        <p:spPr>
          <a:xfrm>
            <a:off x="8427671" y="317777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9</a:t>
            </a:r>
          </a:p>
        </p:txBody>
      </p:sp>
      <p:sp>
        <p:nvSpPr>
          <p:cNvPr id="5" name="TextBox 4">
            <a:extLst>
              <a:ext uri="{FF2B5EF4-FFF2-40B4-BE49-F238E27FC236}">
                <a16:creationId xmlns:a16="http://schemas.microsoft.com/office/drawing/2014/main" id="{9F79A150-BF18-1FBD-10FA-77736B2C68E7}"/>
              </a:ext>
            </a:extLst>
          </p:cNvPr>
          <p:cNvSpPr txBox="1"/>
          <p:nvPr userDrawn="1"/>
        </p:nvSpPr>
        <p:spPr>
          <a:xfrm>
            <a:off x="8427671" y="398915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10</a:t>
            </a:r>
          </a:p>
        </p:txBody>
      </p:sp>
      <p:sp>
        <p:nvSpPr>
          <p:cNvPr id="6" name="TextBox 5">
            <a:extLst>
              <a:ext uri="{FF2B5EF4-FFF2-40B4-BE49-F238E27FC236}">
                <a16:creationId xmlns:a16="http://schemas.microsoft.com/office/drawing/2014/main" id="{A82B44FE-89BF-4537-2C75-5AF3FC74D11A}"/>
              </a:ext>
            </a:extLst>
          </p:cNvPr>
          <p:cNvSpPr txBox="1"/>
          <p:nvPr userDrawn="1"/>
        </p:nvSpPr>
        <p:spPr>
          <a:xfrm>
            <a:off x="8427671" y="4809203"/>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11</a:t>
            </a:r>
          </a:p>
        </p:txBody>
      </p:sp>
      <p:sp>
        <p:nvSpPr>
          <p:cNvPr id="7" name="TextBox 6">
            <a:extLst>
              <a:ext uri="{FF2B5EF4-FFF2-40B4-BE49-F238E27FC236}">
                <a16:creationId xmlns:a16="http://schemas.microsoft.com/office/drawing/2014/main" id="{052F7D61-5508-745D-C82F-FA344FE714B7}"/>
              </a:ext>
            </a:extLst>
          </p:cNvPr>
          <p:cNvSpPr txBox="1"/>
          <p:nvPr userDrawn="1"/>
        </p:nvSpPr>
        <p:spPr>
          <a:xfrm>
            <a:off x="8427671" y="5618206"/>
            <a:ext cx="716692" cy="430887"/>
          </a:xfrm>
          <a:prstGeom prst="rect">
            <a:avLst/>
          </a:prstGeom>
          <a:noFill/>
        </p:spPr>
        <p:txBody>
          <a:bodyPr wrap="square" rtlCol="0">
            <a:spAutoFit/>
          </a:bodyPr>
          <a:lstStyle/>
          <a:p>
            <a:pPr algn="l"/>
            <a:r>
              <a:rPr lang="en-GB" sz="2200" b="1" dirty="0">
                <a:solidFill>
                  <a:schemeClr val="accent1"/>
                </a:solidFill>
                <a:latin typeface="Work Sans" pitchFamily="2" charset="77"/>
              </a:rPr>
              <a:t>12</a:t>
            </a:r>
          </a:p>
        </p:txBody>
      </p:sp>
      <p:sp>
        <p:nvSpPr>
          <p:cNvPr id="8" name="Text Placeholder 20">
            <a:extLst>
              <a:ext uri="{FF2B5EF4-FFF2-40B4-BE49-F238E27FC236}">
                <a16:creationId xmlns:a16="http://schemas.microsoft.com/office/drawing/2014/main" id="{1B3E187E-5275-9E9E-E43E-873FC9CFC1BD}"/>
              </a:ext>
            </a:extLst>
          </p:cNvPr>
          <p:cNvSpPr>
            <a:spLocks noGrp="1"/>
          </p:cNvSpPr>
          <p:nvPr>
            <p:ph type="body" sz="quarter" idx="16" hasCustomPrompt="1"/>
          </p:nvPr>
        </p:nvSpPr>
        <p:spPr>
          <a:xfrm>
            <a:off x="8982999" y="1500932"/>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16" name="Text Placeholder 20">
            <a:extLst>
              <a:ext uri="{FF2B5EF4-FFF2-40B4-BE49-F238E27FC236}">
                <a16:creationId xmlns:a16="http://schemas.microsoft.com/office/drawing/2014/main" id="{174EC333-4AFF-1E40-21EF-87221DD14677}"/>
              </a:ext>
            </a:extLst>
          </p:cNvPr>
          <p:cNvSpPr>
            <a:spLocks noGrp="1"/>
          </p:cNvSpPr>
          <p:nvPr>
            <p:ph type="body" sz="quarter" idx="17" hasCustomPrompt="1"/>
          </p:nvPr>
        </p:nvSpPr>
        <p:spPr>
          <a:xfrm>
            <a:off x="8982999" y="2313183"/>
            <a:ext cx="2621813" cy="542925"/>
          </a:xfrm>
          <a:prstGeom prst="rect">
            <a:avLst/>
          </a:prstGeom>
        </p:spPr>
        <p:txBody>
          <a:bodyPr anchor="ctr"/>
          <a:lstStyle>
            <a:lvl1pPr marL="0" indent="0">
              <a:lnSpc>
                <a:spcPts val="22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Section goes here</a:t>
            </a:r>
          </a:p>
        </p:txBody>
      </p:sp>
      <p:sp>
        <p:nvSpPr>
          <p:cNvPr id="17" name="Text Placeholder 20">
            <a:extLst>
              <a:ext uri="{FF2B5EF4-FFF2-40B4-BE49-F238E27FC236}">
                <a16:creationId xmlns:a16="http://schemas.microsoft.com/office/drawing/2014/main" id="{FF5A9CF5-29AA-CC08-9897-9D1073479ACB}"/>
              </a:ext>
            </a:extLst>
          </p:cNvPr>
          <p:cNvSpPr>
            <a:spLocks noGrp="1"/>
          </p:cNvSpPr>
          <p:nvPr>
            <p:ph type="body" sz="quarter" idx="18" hasCustomPrompt="1"/>
          </p:nvPr>
        </p:nvSpPr>
        <p:spPr>
          <a:xfrm>
            <a:off x="8982999" y="3125434"/>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18" name="Text Placeholder 20">
            <a:extLst>
              <a:ext uri="{FF2B5EF4-FFF2-40B4-BE49-F238E27FC236}">
                <a16:creationId xmlns:a16="http://schemas.microsoft.com/office/drawing/2014/main" id="{34937BE7-085D-E3CC-AEB5-4D1492D4E496}"/>
              </a:ext>
            </a:extLst>
          </p:cNvPr>
          <p:cNvSpPr>
            <a:spLocks noGrp="1"/>
          </p:cNvSpPr>
          <p:nvPr>
            <p:ph type="body" sz="quarter" idx="19" hasCustomPrompt="1"/>
          </p:nvPr>
        </p:nvSpPr>
        <p:spPr>
          <a:xfrm>
            <a:off x="8982999" y="3937685"/>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Section goes here</a:t>
            </a:r>
          </a:p>
        </p:txBody>
      </p:sp>
      <p:sp>
        <p:nvSpPr>
          <p:cNvPr id="19" name="Text Placeholder 20">
            <a:extLst>
              <a:ext uri="{FF2B5EF4-FFF2-40B4-BE49-F238E27FC236}">
                <a16:creationId xmlns:a16="http://schemas.microsoft.com/office/drawing/2014/main" id="{753613B6-9B67-92EF-BB62-BCA3E5A00045}"/>
              </a:ext>
            </a:extLst>
          </p:cNvPr>
          <p:cNvSpPr>
            <a:spLocks noGrp="1"/>
          </p:cNvSpPr>
          <p:nvPr>
            <p:ph type="body" sz="quarter" idx="20" hasCustomPrompt="1"/>
          </p:nvPr>
        </p:nvSpPr>
        <p:spPr>
          <a:xfrm>
            <a:off x="8982999" y="4749936"/>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
        <p:nvSpPr>
          <p:cNvPr id="20" name="Text Placeholder 20">
            <a:extLst>
              <a:ext uri="{FF2B5EF4-FFF2-40B4-BE49-F238E27FC236}">
                <a16:creationId xmlns:a16="http://schemas.microsoft.com/office/drawing/2014/main" id="{0112D49A-CE28-EC92-4D66-2C32B30C73BA}"/>
              </a:ext>
            </a:extLst>
          </p:cNvPr>
          <p:cNvSpPr>
            <a:spLocks noGrp="1"/>
          </p:cNvSpPr>
          <p:nvPr>
            <p:ph type="body" sz="quarter" idx="21" hasCustomPrompt="1"/>
          </p:nvPr>
        </p:nvSpPr>
        <p:spPr>
          <a:xfrm>
            <a:off x="8982999" y="5562188"/>
            <a:ext cx="2621813" cy="542925"/>
          </a:xfrm>
          <a:prstGeom prst="rect">
            <a:avLst/>
          </a:prstGeom>
        </p:spPr>
        <p:txBody>
          <a:bodyPr anchor="ctr"/>
          <a:lstStyle>
            <a:lvl1pPr marL="0" indent="0">
              <a:lnSpc>
                <a:spcPts val="1600"/>
              </a:lnSpc>
              <a:spcBef>
                <a:spcPts val="0"/>
              </a:spcBef>
              <a:buNone/>
              <a:defRPr sz="1200">
                <a:solidFill>
                  <a:schemeClr val="tx1"/>
                </a:solidFill>
                <a:latin typeface="Work Sans" pitchFamily="2" charset="77"/>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Long section title that spans more than one line goes here</a:t>
            </a:r>
          </a:p>
        </p:txBody>
      </p:sp>
    </p:spTree>
    <p:extLst>
      <p:ext uri="{BB962C8B-B14F-4D97-AF65-F5344CB8AC3E}">
        <p14:creationId xmlns:p14="http://schemas.microsoft.com/office/powerpoint/2010/main" val="54977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C990C6-21C4-A0F3-509D-4C388A022D54}"/>
              </a:ext>
            </a:extLst>
          </p:cNvPr>
          <p:cNvSpPr>
            <a:spLocks noGrp="1"/>
          </p:cNvSpPr>
          <p:nvPr>
            <p:ph type="sldNum" sz="quarter" idx="12"/>
          </p:nvPr>
        </p:nvSpPr>
        <p:spPr>
          <a:xfrm>
            <a:off x="11380573" y="354875"/>
            <a:ext cx="451426" cy="365125"/>
          </a:xfrm>
          <a:prstGeom prst="rect">
            <a:avLst/>
          </a:prstGeom>
        </p:spPr>
        <p:txBody>
          <a:bodyPr/>
          <a:lstStyle>
            <a:lvl1pPr algn="r">
              <a:defRPr sz="1000">
                <a:solidFill>
                  <a:schemeClr val="accent3"/>
                </a:solidFill>
                <a:latin typeface="Work Sans" pitchFamily="2" charset="77"/>
              </a:defRPr>
            </a:lvl1pPr>
          </a:lstStyle>
          <a:p>
            <a:fld id="{0B265746-8147-F849-858D-494F02465E9A}" type="slidenum">
              <a:rPr lang="en-GB" smtClean="0"/>
              <a:pPr/>
              <a:t>‹#›</a:t>
            </a:fld>
            <a:endParaRPr lang="en-GB" dirty="0"/>
          </a:p>
        </p:txBody>
      </p:sp>
      <p:sp>
        <p:nvSpPr>
          <p:cNvPr id="9" name="Text Placeholder 8">
            <a:extLst>
              <a:ext uri="{FF2B5EF4-FFF2-40B4-BE49-F238E27FC236}">
                <a16:creationId xmlns:a16="http://schemas.microsoft.com/office/drawing/2014/main" id="{2A2F2216-A709-CD34-BEEE-339404D7F22E}"/>
              </a:ext>
            </a:extLst>
          </p:cNvPr>
          <p:cNvSpPr>
            <a:spLocks noGrp="1"/>
          </p:cNvSpPr>
          <p:nvPr>
            <p:ph type="body" sz="quarter" idx="13"/>
          </p:nvPr>
        </p:nvSpPr>
        <p:spPr>
          <a:xfrm>
            <a:off x="359999" y="354875"/>
            <a:ext cx="8003869" cy="789178"/>
          </a:xfrm>
          <a:prstGeom prst="rect">
            <a:avLst/>
          </a:prstGeom>
        </p:spPr>
        <p:txBody>
          <a:bodyPr/>
          <a:lstStyle>
            <a:lvl1pPr marL="0" indent="0">
              <a:lnSpc>
                <a:spcPts val="3000"/>
              </a:lnSpc>
              <a:spcBef>
                <a:spcPts val="0"/>
              </a:spcBef>
              <a:buNone/>
              <a:defRPr sz="2400" b="1" i="0">
                <a:solidFill>
                  <a:schemeClr val="accent1"/>
                </a:solidFill>
                <a:latin typeface="Work Sans" pitchFamily="2" charset="77"/>
              </a:defRPr>
            </a:lvl1pPr>
            <a:lvl2pPr marL="457200" indent="0">
              <a:buNone/>
              <a:defRPr sz="2400" b="1" i="0">
                <a:solidFill>
                  <a:schemeClr val="accent1"/>
                </a:solidFill>
                <a:latin typeface="Work Sans" pitchFamily="2" charset="77"/>
              </a:defRPr>
            </a:lvl2pPr>
            <a:lvl3pPr marL="914400" indent="0">
              <a:buNone/>
              <a:defRPr sz="2400" b="1" i="0">
                <a:solidFill>
                  <a:schemeClr val="accent1"/>
                </a:solidFill>
                <a:latin typeface="Work Sans" pitchFamily="2" charset="77"/>
              </a:defRPr>
            </a:lvl3pPr>
            <a:lvl4pPr marL="1371600" indent="0">
              <a:buNone/>
              <a:defRPr sz="2400" b="1" i="0">
                <a:solidFill>
                  <a:schemeClr val="accent1"/>
                </a:solidFill>
                <a:latin typeface="Work Sans" pitchFamily="2" charset="77"/>
              </a:defRPr>
            </a:lvl4pPr>
            <a:lvl5pPr marL="1828800" indent="0">
              <a:buNone/>
              <a:defRPr sz="2400" b="1" i="0">
                <a:solidFill>
                  <a:schemeClr val="accent1"/>
                </a:solidFill>
                <a:latin typeface="Work Sans" pitchFamily="2" charset="77"/>
              </a:defRPr>
            </a:lvl5pPr>
          </a:lstStyle>
          <a:p>
            <a:pPr lvl="0"/>
            <a:r>
              <a:rPr lang="en-GB" dirty="0"/>
              <a:t>Click to edit Master text styles</a:t>
            </a:r>
          </a:p>
        </p:txBody>
      </p:sp>
      <p:sp>
        <p:nvSpPr>
          <p:cNvPr id="13" name="Text Placeholder 12">
            <a:extLst>
              <a:ext uri="{FF2B5EF4-FFF2-40B4-BE49-F238E27FC236}">
                <a16:creationId xmlns:a16="http://schemas.microsoft.com/office/drawing/2014/main" id="{5E1EE419-3028-4E5F-4592-104A17325533}"/>
              </a:ext>
            </a:extLst>
          </p:cNvPr>
          <p:cNvSpPr>
            <a:spLocks noGrp="1"/>
          </p:cNvSpPr>
          <p:nvPr>
            <p:ph type="body" sz="quarter" idx="14" hasCustomPrompt="1"/>
          </p:nvPr>
        </p:nvSpPr>
        <p:spPr>
          <a:xfrm>
            <a:off x="8363869" y="354875"/>
            <a:ext cx="3016704" cy="568325"/>
          </a:xfrm>
          <a:prstGeom prst="rect">
            <a:avLst/>
          </a:prstGeom>
        </p:spPr>
        <p:txBody>
          <a:bodyPr/>
          <a:lstStyle>
            <a:lvl1pPr marL="0" indent="0" algn="r">
              <a:lnSpc>
                <a:spcPct val="100000"/>
              </a:lnSpc>
              <a:spcBef>
                <a:spcPts val="0"/>
              </a:spcBef>
              <a:buNone/>
              <a:defRPr sz="1000" cap="all" baseline="0">
                <a:solidFill>
                  <a:schemeClr val="accent3"/>
                </a:solidFill>
                <a:latin typeface="Work Sans" pitchFamily="2" charset="77"/>
              </a:defRPr>
            </a:lvl1pPr>
            <a:lvl2pPr marL="457200" indent="0">
              <a:buNone/>
              <a:defRPr sz="1200">
                <a:latin typeface="Work Sans" pitchFamily="2" charset="77"/>
              </a:defRPr>
            </a:lvl2pPr>
            <a:lvl3pPr marL="914400" indent="0">
              <a:buNone/>
              <a:defRPr sz="1200">
                <a:latin typeface="Work Sans" pitchFamily="2" charset="77"/>
              </a:defRPr>
            </a:lvl3pPr>
            <a:lvl4pPr marL="1371600" indent="0">
              <a:buNone/>
              <a:defRPr sz="1200">
                <a:latin typeface="Work Sans" pitchFamily="2" charset="77"/>
              </a:defRPr>
            </a:lvl4pPr>
            <a:lvl5pPr marL="1828800" indent="0">
              <a:buNone/>
              <a:defRPr sz="1200">
                <a:latin typeface="Work Sans" pitchFamily="2" charset="77"/>
              </a:defRPr>
            </a:lvl5pPr>
          </a:lstStyle>
          <a:p>
            <a:pPr lvl="0"/>
            <a:r>
              <a:rPr lang="en-GB" dirty="0"/>
              <a:t>CLICK TO EDIT PRESENTATION TITLE</a:t>
            </a:r>
          </a:p>
        </p:txBody>
      </p:sp>
      <p:pic>
        <p:nvPicPr>
          <p:cNvPr id="17" name="Graphic 16">
            <a:extLst>
              <a:ext uri="{FF2B5EF4-FFF2-40B4-BE49-F238E27FC236}">
                <a16:creationId xmlns:a16="http://schemas.microsoft.com/office/drawing/2014/main" id="{123F2813-7E2F-E2B7-F164-39ACD4179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7347" y="6208336"/>
            <a:ext cx="1004652" cy="360000"/>
          </a:xfrm>
          <a:prstGeom prst="rect">
            <a:avLst/>
          </a:prstGeom>
        </p:spPr>
      </p:pic>
      <p:sp>
        <p:nvSpPr>
          <p:cNvPr id="20" name="TextBox 19">
            <a:extLst>
              <a:ext uri="{FF2B5EF4-FFF2-40B4-BE49-F238E27FC236}">
                <a16:creationId xmlns:a16="http://schemas.microsoft.com/office/drawing/2014/main" id="{19C31029-D8BE-D2C7-0239-2CAEA851CFDD}"/>
              </a:ext>
            </a:extLst>
          </p:cNvPr>
          <p:cNvSpPr txBox="1"/>
          <p:nvPr userDrawn="1"/>
        </p:nvSpPr>
        <p:spPr>
          <a:xfrm>
            <a:off x="359999" y="6249836"/>
            <a:ext cx="1553630" cy="276999"/>
          </a:xfrm>
          <a:prstGeom prst="rect">
            <a:avLst/>
          </a:prstGeom>
          <a:noFill/>
        </p:spPr>
        <p:txBody>
          <a:bodyPr wrap="none" rtlCol="0">
            <a:spAutoFit/>
          </a:bodyPr>
          <a:lstStyle/>
          <a:p>
            <a:r>
              <a:rPr lang="en-GB" sz="1200" dirty="0">
                <a:solidFill>
                  <a:schemeClr val="accent2"/>
                </a:solidFill>
                <a:latin typeface="Work Sans" pitchFamily="2" charset="77"/>
              </a:rPr>
              <a:t>Live free. Prosper.</a:t>
            </a:r>
          </a:p>
        </p:txBody>
      </p:sp>
      <p:sp>
        <p:nvSpPr>
          <p:cNvPr id="4" name="Text Placeholder 3">
            <a:extLst>
              <a:ext uri="{FF2B5EF4-FFF2-40B4-BE49-F238E27FC236}">
                <a16:creationId xmlns:a16="http://schemas.microsoft.com/office/drawing/2014/main" id="{0CB15B8C-FF59-F3FE-EA29-71AB00BD67C3}"/>
              </a:ext>
            </a:extLst>
          </p:cNvPr>
          <p:cNvSpPr>
            <a:spLocks noGrp="1"/>
          </p:cNvSpPr>
          <p:nvPr>
            <p:ph type="body" sz="quarter" idx="15" hasCustomPrompt="1"/>
          </p:nvPr>
        </p:nvSpPr>
        <p:spPr>
          <a:xfrm>
            <a:off x="359998" y="1499200"/>
            <a:ext cx="11020573" cy="4174636"/>
          </a:xfrm>
          <a:prstGeom prst="rect">
            <a:avLst/>
          </a:prstGeom>
        </p:spPr>
        <p:txBody>
          <a:bodyPr/>
          <a:lstStyle>
            <a:lvl1pPr marL="0" indent="0">
              <a:lnSpc>
                <a:spcPct val="100000"/>
              </a:lnSpc>
              <a:spcBef>
                <a:spcPts val="0"/>
              </a:spcBef>
              <a:buNone/>
              <a:defRPr sz="1400">
                <a:latin typeface="Work Sans" pitchFamily="2" charset="77"/>
              </a:defRPr>
            </a:lvl1pPr>
            <a:lvl2pPr marL="457200" indent="0">
              <a:buNone/>
              <a:defRPr sz="1400">
                <a:latin typeface="Work Sans" pitchFamily="2" charset="77"/>
              </a:defRPr>
            </a:lvl2pPr>
            <a:lvl3pPr marL="914400" indent="0">
              <a:buNone/>
              <a:defRPr sz="1400">
                <a:latin typeface="Work Sans" pitchFamily="2" charset="77"/>
              </a:defRPr>
            </a:lvl3pPr>
            <a:lvl4pPr marL="1371600" indent="0">
              <a:buNone/>
              <a:defRPr sz="1400">
                <a:latin typeface="Work Sans" pitchFamily="2" charset="77"/>
              </a:defRPr>
            </a:lvl4pPr>
            <a:lvl5pPr marL="1828800" indent="0">
              <a:buNone/>
              <a:defRPr sz="1400">
                <a:latin typeface="Work Sans" pitchFamily="2" charset="77"/>
              </a:defRPr>
            </a:lvl5pPr>
          </a:lstStyle>
          <a:p>
            <a:pPr lvl="0"/>
            <a:r>
              <a:rPr lang="en-GB" dirty="0"/>
              <a:t>Body copy goes here</a:t>
            </a:r>
          </a:p>
        </p:txBody>
      </p:sp>
    </p:spTree>
    <p:extLst>
      <p:ext uri="{BB962C8B-B14F-4D97-AF65-F5344CB8AC3E}">
        <p14:creationId xmlns:p14="http://schemas.microsoft.com/office/powerpoint/2010/main" val="340631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2">
    <p:bg>
      <p:bgPr>
        <a:solidFill>
          <a:schemeClr val="accent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C990C6-21C4-A0F3-509D-4C388A022D54}"/>
              </a:ext>
            </a:extLst>
          </p:cNvPr>
          <p:cNvSpPr>
            <a:spLocks noGrp="1"/>
          </p:cNvSpPr>
          <p:nvPr>
            <p:ph type="sldNum" sz="quarter" idx="12"/>
          </p:nvPr>
        </p:nvSpPr>
        <p:spPr>
          <a:xfrm>
            <a:off x="11380573" y="354875"/>
            <a:ext cx="451426" cy="365125"/>
          </a:xfrm>
          <a:prstGeom prst="rect">
            <a:avLst/>
          </a:prstGeom>
        </p:spPr>
        <p:txBody>
          <a:bodyPr/>
          <a:lstStyle>
            <a:lvl1pPr algn="r">
              <a:defRPr sz="1000">
                <a:solidFill>
                  <a:schemeClr val="accent4"/>
                </a:solidFill>
                <a:latin typeface="Work Sans" pitchFamily="2" charset="77"/>
              </a:defRPr>
            </a:lvl1pPr>
          </a:lstStyle>
          <a:p>
            <a:fld id="{0B265746-8147-F849-858D-494F02465E9A}" type="slidenum">
              <a:rPr lang="en-GB" smtClean="0"/>
              <a:pPr/>
              <a:t>‹#›</a:t>
            </a:fld>
            <a:endParaRPr lang="en-GB" dirty="0"/>
          </a:p>
        </p:txBody>
      </p:sp>
      <p:sp>
        <p:nvSpPr>
          <p:cNvPr id="9" name="Text Placeholder 8">
            <a:extLst>
              <a:ext uri="{FF2B5EF4-FFF2-40B4-BE49-F238E27FC236}">
                <a16:creationId xmlns:a16="http://schemas.microsoft.com/office/drawing/2014/main" id="{2A2F2216-A709-CD34-BEEE-339404D7F22E}"/>
              </a:ext>
            </a:extLst>
          </p:cNvPr>
          <p:cNvSpPr>
            <a:spLocks noGrp="1"/>
          </p:cNvSpPr>
          <p:nvPr>
            <p:ph type="body" sz="quarter" idx="13"/>
          </p:nvPr>
        </p:nvSpPr>
        <p:spPr>
          <a:xfrm>
            <a:off x="359999" y="354875"/>
            <a:ext cx="8003869" cy="789178"/>
          </a:xfrm>
          <a:prstGeom prst="rect">
            <a:avLst/>
          </a:prstGeom>
        </p:spPr>
        <p:txBody>
          <a:bodyPr/>
          <a:lstStyle>
            <a:lvl1pPr marL="0" indent="0">
              <a:lnSpc>
                <a:spcPts val="3000"/>
              </a:lnSpc>
              <a:spcBef>
                <a:spcPts val="0"/>
              </a:spcBef>
              <a:buNone/>
              <a:defRPr sz="2400" b="1" i="0">
                <a:solidFill>
                  <a:schemeClr val="bg1"/>
                </a:solidFill>
                <a:latin typeface="Work Sans" pitchFamily="2" charset="77"/>
              </a:defRPr>
            </a:lvl1pPr>
            <a:lvl2pPr marL="457200" indent="0">
              <a:buNone/>
              <a:defRPr sz="2400" b="1" i="0">
                <a:solidFill>
                  <a:schemeClr val="accent1"/>
                </a:solidFill>
                <a:latin typeface="Work Sans" pitchFamily="2" charset="77"/>
              </a:defRPr>
            </a:lvl2pPr>
            <a:lvl3pPr marL="914400" indent="0">
              <a:buNone/>
              <a:defRPr sz="2400" b="1" i="0">
                <a:solidFill>
                  <a:schemeClr val="accent1"/>
                </a:solidFill>
                <a:latin typeface="Work Sans" pitchFamily="2" charset="77"/>
              </a:defRPr>
            </a:lvl3pPr>
            <a:lvl4pPr marL="1371600" indent="0">
              <a:buNone/>
              <a:defRPr sz="2400" b="1" i="0">
                <a:solidFill>
                  <a:schemeClr val="accent1"/>
                </a:solidFill>
                <a:latin typeface="Work Sans" pitchFamily="2" charset="77"/>
              </a:defRPr>
            </a:lvl4pPr>
            <a:lvl5pPr marL="1828800" indent="0">
              <a:buNone/>
              <a:defRPr sz="2400" b="1" i="0">
                <a:solidFill>
                  <a:schemeClr val="accent1"/>
                </a:solidFill>
                <a:latin typeface="Work Sans" pitchFamily="2" charset="77"/>
              </a:defRPr>
            </a:lvl5pPr>
          </a:lstStyle>
          <a:p>
            <a:pPr lvl="0"/>
            <a:r>
              <a:rPr lang="en-GB" dirty="0"/>
              <a:t>Click to edit Master text styles</a:t>
            </a:r>
          </a:p>
        </p:txBody>
      </p:sp>
      <p:pic>
        <p:nvPicPr>
          <p:cNvPr id="17" name="Graphic 16">
            <a:extLst>
              <a:ext uri="{FF2B5EF4-FFF2-40B4-BE49-F238E27FC236}">
                <a16:creationId xmlns:a16="http://schemas.microsoft.com/office/drawing/2014/main" id="{123F2813-7E2F-E2B7-F164-39ACD41795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27347" y="6208336"/>
            <a:ext cx="1004652" cy="360000"/>
          </a:xfrm>
          <a:prstGeom prst="rect">
            <a:avLst/>
          </a:prstGeom>
        </p:spPr>
      </p:pic>
      <p:sp>
        <p:nvSpPr>
          <p:cNvPr id="20" name="TextBox 19">
            <a:extLst>
              <a:ext uri="{FF2B5EF4-FFF2-40B4-BE49-F238E27FC236}">
                <a16:creationId xmlns:a16="http://schemas.microsoft.com/office/drawing/2014/main" id="{19C31029-D8BE-D2C7-0239-2CAEA851CFDD}"/>
              </a:ext>
            </a:extLst>
          </p:cNvPr>
          <p:cNvSpPr txBox="1"/>
          <p:nvPr userDrawn="1"/>
        </p:nvSpPr>
        <p:spPr>
          <a:xfrm>
            <a:off x="359999" y="6249836"/>
            <a:ext cx="1553630" cy="276999"/>
          </a:xfrm>
          <a:prstGeom prst="rect">
            <a:avLst/>
          </a:prstGeom>
          <a:noFill/>
        </p:spPr>
        <p:txBody>
          <a:bodyPr wrap="none" rtlCol="0">
            <a:spAutoFit/>
          </a:bodyPr>
          <a:lstStyle/>
          <a:p>
            <a:r>
              <a:rPr lang="en-GB" sz="1200" dirty="0">
                <a:solidFill>
                  <a:schemeClr val="bg1"/>
                </a:solidFill>
                <a:latin typeface="Work Sans" pitchFamily="2" charset="77"/>
              </a:rPr>
              <a:t>Live free. Prosper.</a:t>
            </a:r>
          </a:p>
        </p:txBody>
      </p:sp>
      <p:sp>
        <p:nvSpPr>
          <p:cNvPr id="3" name="Text Placeholder 3">
            <a:extLst>
              <a:ext uri="{FF2B5EF4-FFF2-40B4-BE49-F238E27FC236}">
                <a16:creationId xmlns:a16="http://schemas.microsoft.com/office/drawing/2014/main" id="{3D7B7BD4-DB96-31BC-57C3-2E15F711EBF1}"/>
              </a:ext>
            </a:extLst>
          </p:cNvPr>
          <p:cNvSpPr>
            <a:spLocks noGrp="1"/>
          </p:cNvSpPr>
          <p:nvPr>
            <p:ph type="body" sz="quarter" idx="15" hasCustomPrompt="1"/>
          </p:nvPr>
        </p:nvSpPr>
        <p:spPr>
          <a:xfrm>
            <a:off x="359998" y="1499200"/>
            <a:ext cx="11020573" cy="4174636"/>
          </a:xfrm>
          <a:prstGeom prst="rect">
            <a:avLst/>
          </a:prstGeom>
        </p:spPr>
        <p:txBody>
          <a:bodyPr/>
          <a:lstStyle>
            <a:lvl1pPr marL="0" indent="0">
              <a:lnSpc>
                <a:spcPct val="100000"/>
              </a:lnSpc>
              <a:spcBef>
                <a:spcPts val="0"/>
              </a:spcBef>
              <a:buNone/>
              <a:defRPr sz="1400">
                <a:solidFill>
                  <a:schemeClr val="bg1"/>
                </a:solidFill>
                <a:latin typeface="Work Sans" pitchFamily="2" charset="77"/>
              </a:defRPr>
            </a:lvl1pPr>
            <a:lvl2pPr marL="457200" indent="0">
              <a:buNone/>
              <a:defRPr sz="1400">
                <a:latin typeface="Work Sans" pitchFamily="2" charset="77"/>
              </a:defRPr>
            </a:lvl2pPr>
            <a:lvl3pPr marL="914400" indent="0">
              <a:buNone/>
              <a:defRPr sz="1400">
                <a:latin typeface="Work Sans" pitchFamily="2" charset="77"/>
              </a:defRPr>
            </a:lvl3pPr>
            <a:lvl4pPr marL="1371600" indent="0">
              <a:buNone/>
              <a:defRPr sz="1400">
                <a:latin typeface="Work Sans" pitchFamily="2" charset="77"/>
              </a:defRPr>
            </a:lvl4pPr>
            <a:lvl5pPr marL="1828800" indent="0">
              <a:buNone/>
              <a:defRPr sz="1400">
                <a:latin typeface="Work Sans" pitchFamily="2" charset="77"/>
              </a:defRPr>
            </a:lvl5pPr>
          </a:lstStyle>
          <a:p>
            <a:pPr lvl="0"/>
            <a:r>
              <a:rPr lang="en-GB" dirty="0"/>
              <a:t>Body copy goes here</a:t>
            </a:r>
          </a:p>
        </p:txBody>
      </p:sp>
      <p:sp>
        <p:nvSpPr>
          <p:cNvPr id="2" name="Text Placeholder 12">
            <a:extLst>
              <a:ext uri="{FF2B5EF4-FFF2-40B4-BE49-F238E27FC236}">
                <a16:creationId xmlns:a16="http://schemas.microsoft.com/office/drawing/2014/main" id="{A7E93EF2-0C9D-C544-1F5D-489B23796EA5}"/>
              </a:ext>
            </a:extLst>
          </p:cNvPr>
          <p:cNvSpPr>
            <a:spLocks noGrp="1"/>
          </p:cNvSpPr>
          <p:nvPr>
            <p:ph type="body" sz="quarter" idx="14" hasCustomPrompt="1"/>
          </p:nvPr>
        </p:nvSpPr>
        <p:spPr>
          <a:xfrm>
            <a:off x="8363869" y="354875"/>
            <a:ext cx="3016704" cy="568325"/>
          </a:xfrm>
          <a:prstGeom prst="rect">
            <a:avLst/>
          </a:prstGeom>
        </p:spPr>
        <p:txBody>
          <a:bodyPr/>
          <a:lstStyle>
            <a:lvl1pPr marL="0" indent="0" algn="r">
              <a:lnSpc>
                <a:spcPct val="100000"/>
              </a:lnSpc>
              <a:spcBef>
                <a:spcPts val="0"/>
              </a:spcBef>
              <a:buNone/>
              <a:defRPr sz="1000" cap="all" baseline="0">
                <a:solidFill>
                  <a:schemeClr val="accent3"/>
                </a:solidFill>
                <a:latin typeface="Work Sans" pitchFamily="2" charset="77"/>
              </a:defRPr>
            </a:lvl1pPr>
            <a:lvl2pPr marL="457200" indent="0">
              <a:buNone/>
              <a:defRPr sz="1200">
                <a:latin typeface="Work Sans" pitchFamily="2" charset="77"/>
              </a:defRPr>
            </a:lvl2pPr>
            <a:lvl3pPr marL="914400" indent="0">
              <a:buNone/>
              <a:defRPr sz="1200">
                <a:latin typeface="Work Sans" pitchFamily="2" charset="77"/>
              </a:defRPr>
            </a:lvl3pPr>
            <a:lvl4pPr marL="1371600" indent="0">
              <a:buNone/>
              <a:defRPr sz="1200">
                <a:latin typeface="Work Sans" pitchFamily="2" charset="77"/>
              </a:defRPr>
            </a:lvl4pPr>
            <a:lvl5pPr marL="1828800" indent="0">
              <a:buNone/>
              <a:defRPr sz="1200">
                <a:latin typeface="Work Sans" pitchFamily="2" charset="77"/>
              </a:defRPr>
            </a:lvl5pPr>
          </a:lstStyle>
          <a:p>
            <a:pPr lvl="0"/>
            <a:r>
              <a:rPr lang="en-GB" dirty="0"/>
              <a:t>CLICK TO EDIT PRESENTATION TITLE</a:t>
            </a:r>
          </a:p>
        </p:txBody>
      </p:sp>
    </p:spTree>
    <p:extLst>
      <p:ext uri="{BB962C8B-B14F-4D97-AF65-F5344CB8AC3E}">
        <p14:creationId xmlns:p14="http://schemas.microsoft.com/office/powerpoint/2010/main" val="308662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C990C6-21C4-A0F3-509D-4C388A022D54}"/>
              </a:ext>
            </a:extLst>
          </p:cNvPr>
          <p:cNvSpPr>
            <a:spLocks noGrp="1"/>
          </p:cNvSpPr>
          <p:nvPr>
            <p:ph type="sldNum" sz="quarter" idx="12"/>
          </p:nvPr>
        </p:nvSpPr>
        <p:spPr>
          <a:xfrm>
            <a:off x="11380573" y="354875"/>
            <a:ext cx="451426" cy="365125"/>
          </a:xfrm>
          <a:prstGeom prst="rect">
            <a:avLst/>
          </a:prstGeom>
        </p:spPr>
        <p:txBody>
          <a:bodyPr/>
          <a:lstStyle>
            <a:lvl1pPr algn="r">
              <a:defRPr sz="1000">
                <a:solidFill>
                  <a:schemeClr val="accent3"/>
                </a:solidFill>
                <a:latin typeface="Work Sans" pitchFamily="2" charset="77"/>
              </a:defRPr>
            </a:lvl1pPr>
          </a:lstStyle>
          <a:p>
            <a:fld id="{0B265746-8147-F849-858D-494F02465E9A}" type="slidenum">
              <a:rPr lang="en-GB" smtClean="0"/>
              <a:pPr/>
              <a:t>‹#›</a:t>
            </a:fld>
            <a:endParaRPr lang="en-GB" dirty="0"/>
          </a:p>
        </p:txBody>
      </p:sp>
      <p:sp>
        <p:nvSpPr>
          <p:cNvPr id="9" name="Text Placeholder 8">
            <a:extLst>
              <a:ext uri="{FF2B5EF4-FFF2-40B4-BE49-F238E27FC236}">
                <a16:creationId xmlns:a16="http://schemas.microsoft.com/office/drawing/2014/main" id="{2A2F2216-A709-CD34-BEEE-339404D7F22E}"/>
              </a:ext>
            </a:extLst>
          </p:cNvPr>
          <p:cNvSpPr>
            <a:spLocks noGrp="1"/>
          </p:cNvSpPr>
          <p:nvPr>
            <p:ph type="body" sz="quarter" idx="13"/>
          </p:nvPr>
        </p:nvSpPr>
        <p:spPr>
          <a:xfrm>
            <a:off x="359999" y="354875"/>
            <a:ext cx="8003869" cy="789178"/>
          </a:xfrm>
          <a:prstGeom prst="rect">
            <a:avLst/>
          </a:prstGeom>
        </p:spPr>
        <p:txBody>
          <a:bodyPr/>
          <a:lstStyle>
            <a:lvl1pPr marL="0" indent="0">
              <a:lnSpc>
                <a:spcPts val="3000"/>
              </a:lnSpc>
              <a:spcBef>
                <a:spcPts val="0"/>
              </a:spcBef>
              <a:buNone/>
              <a:defRPr sz="2400" b="1" i="0">
                <a:solidFill>
                  <a:schemeClr val="accent1"/>
                </a:solidFill>
                <a:latin typeface="Work Sans" pitchFamily="2" charset="77"/>
              </a:defRPr>
            </a:lvl1pPr>
            <a:lvl2pPr marL="457200" indent="0">
              <a:buNone/>
              <a:defRPr sz="2400" b="1" i="0">
                <a:solidFill>
                  <a:schemeClr val="accent1"/>
                </a:solidFill>
                <a:latin typeface="Work Sans" pitchFamily="2" charset="77"/>
              </a:defRPr>
            </a:lvl2pPr>
            <a:lvl3pPr marL="914400" indent="0">
              <a:buNone/>
              <a:defRPr sz="2400" b="1" i="0">
                <a:solidFill>
                  <a:schemeClr val="accent1"/>
                </a:solidFill>
                <a:latin typeface="Work Sans" pitchFamily="2" charset="77"/>
              </a:defRPr>
            </a:lvl3pPr>
            <a:lvl4pPr marL="1371600" indent="0">
              <a:buNone/>
              <a:defRPr sz="2400" b="1" i="0">
                <a:solidFill>
                  <a:schemeClr val="accent1"/>
                </a:solidFill>
                <a:latin typeface="Work Sans" pitchFamily="2" charset="77"/>
              </a:defRPr>
            </a:lvl4pPr>
            <a:lvl5pPr marL="1828800" indent="0">
              <a:buNone/>
              <a:defRPr sz="2400" b="1" i="0">
                <a:solidFill>
                  <a:schemeClr val="accent1"/>
                </a:solidFill>
                <a:latin typeface="Work Sans" pitchFamily="2" charset="77"/>
              </a:defRPr>
            </a:lvl5pPr>
          </a:lstStyle>
          <a:p>
            <a:pPr lvl="0"/>
            <a:r>
              <a:rPr lang="en-GB" dirty="0"/>
              <a:t>Click to edit Master text styles</a:t>
            </a:r>
          </a:p>
        </p:txBody>
      </p:sp>
      <p:pic>
        <p:nvPicPr>
          <p:cNvPr id="17" name="Graphic 16">
            <a:extLst>
              <a:ext uri="{FF2B5EF4-FFF2-40B4-BE49-F238E27FC236}">
                <a16:creationId xmlns:a16="http://schemas.microsoft.com/office/drawing/2014/main" id="{123F2813-7E2F-E2B7-F164-39ACD41795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7347" y="6208336"/>
            <a:ext cx="1004652" cy="360000"/>
          </a:xfrm>
          <a:prstGeom prst="rect">
            <a:avLst/>
          </a:prstGeom>
        </p:spPr>
      </p:pic>
      <p:sp>
        <p:nvSpPr>
          <p:cNvPr id="20" name="TextBox 19">
            <a:extLst>
              <a:ext uri="{FF2B5EF4-FFF2-40B4-BE49-F238E27FC236}">
                <a16:creationId xmlns:a16="http://schemas.microsoft.com/office/drawing/2014/main" id="{19C31029-D8BE-D2C7-0239-2CAEA851CFDD}"/>
              </a:ext>
            </a:extLst>
          </p:cNvPr>
          <p:cNvSpPr txBox="1"/>
          <p:nvPr userDrawn="1"/>
        </p:nvSpPr>
        <p:spPr>
          <a:xfrm>
            <a:off x="359999" y="6249836"/>
            <a:ext cx="1553630" cy="276999"/>
          </a:xfrm>
          <a:prstGeom prst="rect">
            <a:avLst/>
          </a:prstGeom>
          <a:noFill/>
        </p:spPr>
        <p:txBody>
          <a:bodyPr wrap="none" rtlCol="0">
            <a:spAutoFit/>
          </a:bodyPr>
          <a:lstStyle/>
          <a:p>
            <a:r>
              <a:rPr lang="en-GB" sz="1200" dirty="0">
                <a:solidFill>
                  <a:schemeClr val="bg1"/>
                </a:solidFill>
                <a:latin typeface="Work Sans" pitchFamily="2" charset="77"/>
              </a:rPr>
              <a:t>Live free. Prosper.</a:t>
            </a:r>
          </a:p>
        </p:txBody>
      </p:sp>
      <p:sp>
        <p:nvSpPr>
          <p:cNvPr id="4" name="Text Placeholder 3">
            <a:extLst>
              <a:ext uri="{FF2B5EF4-FFF2-40B4-BE49-F238E27FC236}">
                <a16:creationId xmlns:a16="http://schemas.microsoft.com/office/drawing/2014/main" id="{0CB15B8C-FF59-F3FE-EA29-71AB00BD67C3}"/>
              </a:ext>
            </a:extLst>
          </p:cNvPr>
          <p:cNvSpPr>
            <a:spLocks noGrp="1"/>
          </p:cNvSpPr>
          <p:nvPr>
            <p:ph type="body" sz="quarter" idx="15" hasCustomPrompt="1"/>
          </p:nvPr>
        </p:nvSpPr>
        <p:spPr>
          <a:xfrm>
            <a:off x="359998" y="2205318"/>
            <a:ext cx="11020573" cy="3468518"/>
          </a:xfrm>
          <a:prstGeom prst="rect">
            <a:avLst/>
          </a:prstGeom>
        </p:spPr>
        <p:txBody>
          <a:bodyPr/>
          <a:lstStyle>
            <a:lvl1pPr marL="0" indent="0">
              <a:lnSpc>
                <a:spcPct val="100000"/>
              </a:lnSpc>
              <a:spcBef>
                <a:spcPts val="0"/>
              </a:spcBef>
              <a:buNone/>
              <a:defRPr sz="1400">
                <a:solidFill>
                  <a:schemeClr val="bg1"/>
                </a:solidFill>
                <a:latin typeface="Work Sans" pitchFamily="2" charset="77"/>
              </a:defRPr>
            </a:lvl1pPr>
            <a:lvl2pPr marL="457200" indent="0">
              <a:buNone/>
              <a:defRPr sz="1400">
                <a:latin typeface="Work Sans" pitchFamily="2" charset="77"/>
              </a:defRPr>
            </a:lvl2pPr>
            <a:lvl3pPr marL="914400" indent="0">
              <a:buNone/>
              <a:defRPr sz="1400">
                <a:latin typeface="Work Sans" pitchFamily="2" charset="77"/>
              </a:defRPr>
            </a:lvl3pPr>
            <a:lvl4pPr marL="1371600" indent="0">
              <a:buNone/>
              <a:defRPr sz="1400">
                <a:latin typeface="Work Sans" pitchFamily="2" charset="77"/>
              </a:defRPr>
            </a:lvl4pPr>
            <a:lvl5pPr marL="1828800" indent="0">
              <a:buNone/>
              <a:defRPr sz="1400">
                <a:latin typeface="Work Sans" pitchFamily="2" charset="77"/>
              </a:defRPr>
            </a:lvl5pPr>
          </a:lstStyle>
          <a:p>
            <a:pPr lvl="0"/>
            <a:r>
              <a:rPr lang="en-GB" dirty="0"/>
              <a:t>Body copy goes here</a:t>
            </a:r>
          </a:p>
        </p:txBody>
      </p:sp>
      <p:sp>
        <p:nvSpPr>
          <p:cNvPr id="2" name="Text Placeholder 12">
            <a:extLst>
              <a:ext uri="{FF2B5EF4-FFF2-40B4-BE49-F238E27FC236}">
                <a16:creationId xmlns:a16="http://schemas.microsoft.com/office/drawing/2014/main" id="{D02A8488-88F4-35F6-1A94-04D746BF194F}"/>
              </a:ext>
            </a:extLst>
          </p:cNvPr>
          <p:cNvSpPr>
            <a:spLocks noGrp="1"/>
          </p:cNvSpPr>
          <p:nvPr>
            <p:ph type="body" sz="quarter" idx="14" hasCustomPrompt="1"/>
          </p:nvPr>
        </p:nvSpPr>
        <p:spPr>
          <a:xfrm>
            <a:off x="8363869" y="354875"/>
            <a:ext cx="3016704" cy="568325"/>
          </a:xfrm>
          <a:prstGeom prst="rect">
            <a:avLst/>
          </a:prstGeom>
        </p:spPr>
        <p:txBody>
          <a:bodyPr/>
          <a:lstStyle>
            <a:lvl1pPr marL="0" indent="0" algn="r">
              <a:lnSpc>
                <a:spcPct val="100000"/>
              </a:lnSpc>
              <a:spcBef>
                <a:spcPts val="0"/>
              </a:spcBef>
              <a:buNone/>
              <a:defRPr sz="1000" cap="all" baseline="0">
                <a:solidFill>
                  <a:schemeClr val="accent3"/>
                </a:solidFill>
                <a:latin typeface="Work Sans" pitchFamily="2" charset="77"/>
              </a:defRPr>
            </a:lvl1pPr>
            <a:lvl2pPr marL="457200" indent="0">
              <a:buNone/>
              <a:defRPr sz="1200">
                <a:latin typeface="Work Sans" pitchFamily="2" charset="77"/>
              </a:defRPr>
            </a:lvl2pPr>
            <a:lvl3pPr marL="914400" indent="0">
              <a:buNone/>
              <a:defRPr sz="1200">
                <a:latin typeface="Work Sans" pitchFamily="2" charset="77"/>
              </a:defRPr>
            </a:lvl3pPr>
            <a:lvl4pPr marL="1371600" indent="0">
              <a:buNone/>
              <a:defRPr sz="1200">
                <a:latin typeface="Work Sans" pitchFamily="2" charset="77"/>
              </a:defRPr>
            </a:lvl4pPr>
            <a:lvl5pPr marL="1828800" indent="0">
              <a:buNone/>
              <a:defRPr sz="1200">
                <a:latin typeface="Work Sans" pitchFamily="2" charset="77"/>
              </a:defRPr>
            </a:lvl5pPr>
          </a:lstStyle>
          <a:p>
            <a:pPr lvl="0"/>
            <a:r>
              <a:rPr lang="en-GB" dirty="0"/>
              <a:t>CLICK TO EDIT PRESENTATION TITLE</a:t>
            </a:r>
          </a:p>
        </p:txBody>
      </p:sp>
    </p:spTree>
    <p:extLst>
      <p:ext uri="{BB962C8B-B14F-4D97-AF65-F5344CB8AC3E}">
        <p14:creationId xmlns:p14="http://schemas.microsoft.com/office/powerpoint/2010/main" val="198017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C990C6-21C4-A0F3-509D-4C388A022D54}"/>
              </a:ext>
            </a:extLst>
          </p:cNvPr>
          <p:cNvSpPr>
            <a:spLocks noGrp="1"/>
          </p:cNvSpPr>
          <p:nvPr>
            <p:ph type="sldNum" sz="quarter" idx="12"/>
          </p:nvPr>
        </p:nvSpPr>
        <p:spPr>
          <a:xfrm>
            <a:off x="11380573" y="354875"/>
            <a:ext cx="451426" cy="365125"/>
          </a:xfrm>
          <a:prstGeom prst="rect">
            <a:avLst/>
          </a:prstGeom>
        </p:spPr>
        <p:txBody>
          <a:bodyPr/>
          <a:lstStyle>
            <a:lvl1pPr algn="r">
              <a:defRPr sz="1000">
                <a:solidFill>
                  <a:schemeClr val="accent3"/>
                </a:solidFill>
                <a:latin typeface="Work Sans" pitchFamily="2" charset="77"/>
              </a:defRPr>
            </a:lvl1pPr>
          </a:lstStyle>
          <a:p>
            <a:fld id="{0B265746-8147-F849-858D-494F02465E9A}" type="slidenum">
              <a:rPr lang="en-GB" smtClean="0"/>
              <a:pPr/>
              <a:t>‹#›</a:t>
            </a:fld>
            <a:endParaRPr lang="en-GB" dirty="0"/>
          </a:p>
        </p:txBody>
      </p:sp>
      <p:sp>
        <p:nvSpPr>
          <p:cNvPr id="9" name="Text Placeholder 8">
            <a:extLst>
              <a:ext uri="{FF2B5EF4-FFF2-40B4-BE49-F238E27FC236}">
                <a16:creationId xmlns:a16="http://schemas.microsoft.com/office/drawing/2014/main" id="{2A2F2216-A709-CD34-BEEE-339404D7F22E}"/>
              </a:ext>
            </a:extLst>
          </p:cNvPr>
          <p:cNvSpPr>
            <a:spLocks noGrp="1"/>
          </p:cNvSpPr>
          <p:nvPr>
            <p:ph type="body" sz="quarter" idx="13"/>
          </p:nvPr>
        </p:nvSpPr>
        <p:spPr>
          <a:xfrm>
            <a:off x="359999" y="354875"/>
            <a:ext cx="4924573" cy="789178"/>
          </a:xfrm>
          <a:prstGeom prst="rect">
            <a:avLst/>
          </a:prstGeom>
        </p:spPr>
        <p:txBody>
          <a:bodyPr/>
          <a:lstStyle>
            <a:lvl1pPr marL="0" indent="0">
              <a:lnSpc>
                <a:spcPts val="3000"/>
              </a:lnSpc>
              <a:spcBef>
                <a:spcPts val="0"/>
              </a:spcBef>
              <a:buNone/>
              <a:defRPr sz="2400" b="1" i="0">
                <a:solidFill>
                  <a:schemeClr val="accent1"/>
                </a:solidFill>
                <a:latin typeface="Work Sans" pitchFamily="2" charset="77"/>
              </a:defRPr>
            </a:lvl1pPr>
            <a:lvl2pPr marL="457200" indent="0">
              <a:buNone/>
              <a:defRPr sz="2400" b="1" i="0">
                <a:solidFill>
                  <a:schemeClr val="accent1"/>
                </a:solidFill>
                <a:latin typeface="Work Sans" pitchFamily="2" charset="77"/>
              </a:defRPr>
            </a:lvl2pPr>
            <a:lvl3pPr marL="914400" indent="0">
              <a:buNone/>
              <a:defRPr sz="2400" b="1" i="0">
                <a:solidFill>
                  <a:schemeClr val="accent1"/>
                </a:solidFill>
                <a:latin typeface="Work Sans" pitchFamily="2" charset="77"/>
              </a:defRPr>
            </a:lvl3pPr>
            <a:lvl4pPr marL="1371600" indent="0">
              <a:buNone/>
              <a:defRPr sz="2400" b="1" i="0">
                <a:solidFill>
                  <a:schemeClr val="accent1"/>
                </a:solidFill>
                <a:latin typeface="Work Sans" pitchFamily="2" charset="77"/>
              </a:defRPr>
            </a:lvl4pPr>
            <a:lvl5pPr marL="1828800" indent="0">
              <a:buNone/>
              <a:defRPr sz="2400" b="1" i="0">
                <a:solidFill>
                  <a:schemeClr val="accent1"/>
                </a:solidFill>
                <a:latin typeface="Work Sans" pitchFamily="2" charset="77"/>
              </a:defRPr>
            </a:lvl5pPr>
          </a:lstStyle>
          <a:p>
            <a:pPr lvl="0"/>
            <a:r>
              <a:rPr lang="en-GB" dirty="0"/>
              <a:t>Click to edit Master text styles</a:t>
            </a:r>
          </a:p>
        </p:txBody>
      </p:sp>
      <p:pic>
        <p:nvPicPr>
          <p:cNvPr id="17" name="Graphic 16">
            <a:extLst>
              <a:ext uri="{FF2B5EF4-FFF2-40B4-BE49-F238E27FC236}">
                <a16:creationId xmlns:a16="http://schemas.microsoft.com/office/drawing/2014/main" id="{123F2813-7E2F-E2B7-F164-39ACD41795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7347" y="6208336"/>
            <a:ext cx="1004652" cy="360000"/>
          </a:xfrm>
          <a:prstGeom prst="rect">
            <a:avLst/>
          </a:prstGeom>
        </p:spPr>
      </p:pic>
      <p:sp>
        <p:nvSpPr>
          <p:cNvPr id="20" name="TextBox 19">
            <a:extLst>
              <a:ext uri="{FF2B5EF4-FFF2-40B4-BE49-F238E27FC236}">
                <a16:creationId xmlns:a16="http://schemas.microsoft.com/office/drawing/2014/main" id="{19C31029-D8BE-D2C7-0239-2CAEA851CFDD}"/>
              </a:ext>
            </a:extLst>
          </p:cNvPr>
          <p:cNvSpPr txBox="1"/>
          <p:nvPr userDrawn="1"/>
        </p:nvSpPr>
        <p:spPr>
          <a:xfrm>
            <a:off x="359999" y="6249836"/>
            <a:ext cx="1553630" cy="276999"/>
          </a:xfrm>
          <a:prstGeom prst="rect">
            <a:avLst/>
          </a:prstGeom>
          <a:noFill/>
        </p:spPr>
        <p:txBody>
          <a:bodyPr wrap="none" rtlCol="0">
            <a:spAutoFit/>
          </a:bodyPr>
          <a:lstStyle/>
          <a:p>
            <a:r>
              <a:rPr lang="en-GB" sz="1200" dirty="0">
                <a:solidFill>
                  <a:schemeClr val="accent2"/>
                </a:solidFill>
                <a:latin typeface="Work Sans" pitchFamily="2" charset="77"/>
              </a:rPr>
              <a:t>Live free. Prosper.</a:t>
            </a:r>
          </a:p>
        </p:txBody>
      </p:sp>
      <p:sp>
        <p:nvSpPr>
          <p:cNvPr id="7" name="Picture Placeholder 6">
            <a:extLst>
              <a:ext uri="{FF2B5EF4-FFF2-40B4-BE49-F238E27FC236}">
                <a16:creationId xmlns:a16="http://schemas.microsoft.com/office/drawing/2014/main" id="{FCBC5CBF-AF45-C601-6632-C43E5D1BFBAB}"/>
              </a:ext>
            </a:extLst>
          </p:cNvPr>
          <p:cNvSpPr>
            <a:spLocks noGrp="1" noChangeAspect="1"/>
          </p:cNvSpPr>
          <p:nvPr>
            <p:ph type="pic" sz="quarter" idx="15" hasCustomPrompt="1"/>
          </p:nvPr>
        </p:nvSpPr>
        <p:spPr>
          <a:xfrm>
            <a:off x="2286263" y="1499200"/>
            <a:ext cx="7619475" cy="4285955"/>
          </a:xfrm>
          <a:prstGeom prst="rect">
            <a:avLst/>
          </a:prstGeom>
          <a:pattFill prst="pct10">
            <a:fgClr>
              <a:schemeClr val="bg2">
                <a:lumMod val="90000"/>
              </a:schemeClr>
            </a:fgClr>
            <a:bgClr>
              <a:schemeClr val="bg1"/>
            </a:bgClr>
          </a:pattFill>
        </p:spPr>
        <p:txBody>
          <a:bodyPr/>
          <a:lstStyle>
            <a:lvl1pPr marL="0" indent="0">
              <a:buNone/>
              <a:defRPr sz="1400">
                <a:latin typeface="Work Sans" pitchFamily="2" charset="77"/>
              </a:defRPr>
            </a:lvl1pPr>
          </a:lstStyle>
          <a:p>
            <a:r>
              <a:rPr lang="en-GB" sz="1400" dirty="0"/>
              <a:t>Add photo here</a:t>
            </a:r>
            <a:endParaRPr lang="en-GB" dirty="0"/>
          </a:p>
        </p:txBody>
      </p:sp>
      <p:sp>
        <p:nvSpPr>
          <p:cNvPr id="11" name="Text Placeholder 3">
            <a:extLst>
              <a:ext uri="{FF2B5EF4-FFF2-40B4-BE49-F238E27FC236}">
                <a16:creationId xmlns:a16="http://schemas.microsoft.com/office/drawing/2014/main" id="{6AE917F7-C57D-ED56-5DDC-1FDC04FB9AC8}"/>
              </a:ext>
            </a:extLst>
          </p:cNvPr>
          <p:cNvSpPr>
            <a:spLocks noGrp="1"/>
          </p:cNvSpPr>
          <p:nvPr>
            <p:ph type="body" sz="quarter" idx="17" hasCustomPrompt="1"/>
          </p:nvPr>
        </p:nvSpPr>
        <p:spPr>
          <a:xfrm>
            <a:off x="359999" y="2495226"/>
            <a:ext cx="1329668" cy="3289929"/>
          </a:xfrm>
          <a:prstGeom prst="rect">
            <a:avLst/>
          </a:prstGeom>
        </p:spPr>
        <p:txBody>
          <a:bodyPr/>
          <a:lstStyle>
            <a:lvl1pPr marL="0" indent="0">
              <a:lnSpc>
                <a:spcPct val="100000"/>
              </a:lnSpc>
              <a:spcBef>
                <a:spcPts val="0"/>
              </a:spcBef>
              <a:buNone/>
              <a:defRPr sz="1400">
                <a:latin typeface="Work Sans" pitchFamily="2" charset="77"/>
              </a:defRPr>
            </a:lvl1pPr>
            <a:lvl2pPr marL="457200" indent="0">
              <a:buNone/>
              <a:defRPr sz="1400">
                <a:latin typeface="Work Sans" pitchFamily="2" charset="77"/>
              </a:defRPr>
            </a:lvl2pPr>
            <a:lvl3pPr marL="914400" indent="0">
              <a:buNone/>
              <a:defRPr sz="1400">
                <a:latin typeface="Work Sans" pitchFamily="2" charset="77"/>
              </a:defRPr>
            </a:lvl3pPr>
            <a:lvl4pPr marL="1371600" indent="0">
              <a:buNone/>
              <a:defRPr sz="1400">
                <a:latin typeface="Work Sans" pitchFamily="2" charset="77"/>
              </a:defRPr>
            </a:lvl4pPr>
            <a:lvl5pPr marL="1828800" indent="0">
              <a:buNone/>
              <a:defRPr sz="1400">
                <a:latin typeface="Work Sans" pitchFamily="2" charset="77"/>
              </a:defRPr>
            </a:lvl5pPr>
          </a:lstStyle>
          <a:p>
            <a:pPr lvl="0"/>
            <a:r>
              <a:rPr lang="en-GB" dirty="0"/>
              <a:t>Photo caption goes here</a:t>
            </a:r>
          </a:p>
        </p:txBody>
      </p:sp>
      <p:pic>
        <p:nvPicPr>
          <p:cNvPr id="4" name="Graphic 3">
            <a:extLst>
              <a:ext uri="{FF2B5EF4-FFF2-40B4-BE49-F238E27FC236}">
                <a16:creationId xmlns:a16="http://schemas.microsoft.com/office/drawing/2014/main" id="{B7CA1E1B-55C6-639D-9EB7-0DE7C0661DC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59999" y="1548613"/>
            <a:ext cx="1159519" cy="662582"/>
          </a:xfrm>
          <a:prstGeom prst="rect">
            <a:avLst/>
          </a:prstGeom>
        </p:spPr>
      </p:pic>
      <p:sp>
        <p:nvSpPr>
          <p:cNvPr id="5" name="Text Placeholder 12">
            <a:extLst>
              <a:ext uri="{FF2B5EF4-FFF2-40B4-BE49-F238E27FC236}">
                <a16:creationId xmlns:a16="http://schemas.microsoft.com/office/drawing/2014/main" id="{5AB7BDC5-4389-434D-8985-5ACCA03B038E}"/>
              </a:ext>
            </a:extLst>
          </p:cNvPr>
          <p:cNvSpPr>
            <a:spLocks noGrp="1"/>
          </p:cNvSpPr>
          <p:nvPr>
            <p:ph type="body" sz="quarter" idx="14" hasCustomPrompt="1"/>
          </p:nvPr>
        </p:nvSpPr>
        <p:spPr>
          <a:xfrm>
            <a:off x="8363869" y="354875"/>
            <a:ext cx="3016704" cy="568325"/>
          </a:xfrm>
          <a:prstGeom prst="rect">
            <a:avLst/>
          </a:prstGeom>
        </p:spPr>
        <p:txBody>
          <a:bodyPr/>
          <a:lstStyle>
            <a:lvl1pPr marL="0" indent="0" algn="r">
              <a:lnSpc>
                <a:spcPct val="100000"/>
              </a:lnSpc>
              <a:spcBef>
                <a:spcPts val="0"/>
              </a:spcBef>
              <a:buNone/>
              <a:defRPr sz="1000" cap="all" baseline="0">
                <a:solidFill>
                  <a:schemeClr val="accent3"/>
                </a:solidFill>
                <a:latin typeface="Work Sans" pitchFamily="2" charset="77"/>
              </a:defRPr>
            </a:lvl1pPr>
            <a:lvl2pPr marL="457200" indent="0">
              <a:buNone/>
              <a:defRPr sz="1200">
                <a:latin typeface="Work Sans" pitchFamily="2" charset="77"/>
              </a:defRPr>
            </a:lvl2pPr>
            <a:lvl3pPr marL="914400" indent="0">
              <a:buNone/>
              <a:defRPr sz="1200">
                <a:latin typeface="Work Sans" pitchFamily="2" charset="77"/>
              </a:defRPr>
            </a:lvl3pPr>
            <a:lvl4pPr marL="1371600" indent="0">
              <a:buNone/>
              <a:defRPr sz="1200">
                <a:latin typeface="Work Sans" pitchFamily="2" charset="77"/>
              </a:defRPr>
            </a:lvl4pPr>
            <a:lvl5pPr marL="1828800" indent="0">
              <a:buNone/>
              <a:defRPr sz="1200">
                <a:latin typeface="Work Sans" pitchFamily="2" charset="77"/>
              </a:defRPr>
            </a:lvl5pPr>
          </a:lstStyle>
          <a:p>
            <a:pPr lvl="0"/>
            <a:r>
              <a:rPr lang="en-GB" dirty="0"/>
              <a:t>CLICK TO EDIT PRESENTATION TITLE</a:t>
            </a:r>
          </a:p>
        </p:txBody>
      </p:sp>
    </p:spTree>
    <p:extLst>
      <p:ext uri="{BB962C8B-B14F-4D97-AF65-F5344CB8AC3E}">
        <p14:creationId xmlns:p14="http://schemas.microsoft.com/office/powerpoint/2010/main" val="2910450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2">
    <p:bg>
      <p:bgPr>
        <a:solidFill>
          <a:schemeClr val="accent3"/>
        </a:solidFill>
        <a:effectLst/>
      </p:bgPr>
    </p:bg>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C5C7862F-6954-EBAE-9FFF-6064050F10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FC990C6-21C4-A0F3-509D-4C388A022D54}"/>
              </a:ext>
            </a:extLst>
          </p:cNvPr>
          <p:cNvSpPr>
            <a:spLocks noGrp="1"/>
          </p:cNvSpPr>
          <p:nvPr>
            <p:ph type="sldNum" sz="quarter" idx="12"/>
          </p:nvPr>
        </p:nvSpPr>
        <p:spPr>
          <a:xfrm>
            <a:off x="11380573" y="354875"/>
            <a:ext cx="451426" cy="365125"/>
          </a:xfrm>
          <a:prstGeom prst="rect">
            <a:avLst/>
          </a:prstGeom>
        </p:spPr>
        <p:txBody>
          <a:bodyPr/>
          <a:lstStyle>
            <a:lvl1pPr algn="r">
              <a:defRPr sz="1000">
                <a:solidFill>
                  <a:schemeClr val="bg1"/>
                </a:solidFill>
                <a:latin typeface="Work Sans" pitchFamily="2" charset="77"/>
              </a:defRPr>
            </a:lvl1pPr>
          </a:lstStyle>
          <a:p>
            <a:fld id="{0B265746-8147-F849-858D-494F02465E9A}" type="slidenum">
              <a:rPr lang="en-GB" smtClean="0"/>
              <a:pPr/>
              <a:t>‹#›</a:t>
            </a:fld>
            <a:endParaRPr lang="en-GB" dirty="0"/>
          </a:p>
        </p:txBody>
      </p:sp>
      <p:sp>
        <p:nvSpPr>
          <p:cNvPr id="13" name="Text Placeholder 12">
            <a:extLst>
              <a:ext uri="{FF2B5EF4-FFF2-40B4-BE49-F238E27FC236}">
                <a16:creationId xmlns:a16="http://schemas.microsoft.com/office/drawing/2014/main" id="{5E1EE419-3028-4E5F-4592-104A17325533}"/>
              </a:ext>
            </a:extLst>
          </p:cNvPr>
          <p:cNvSpPr>
            <a:spLocks noGrp="1"/>
          </p:cNvSpPr>
          <p:nvPr>
            <p:ph type="body" sz="quarter" idx="14" hasCustomPrompt="1"/>
          </p:nvPr>
        </p:nvSpPr>
        <p:spPr>
          <a:xfrm>
            <a:off x="8363869" y="354875"/>
            <a:ext cx="3016704" cy="568325"/>
          </a:xfrm>
          <a:prstGeom prst="rect">
            <a:avLst/>
          </a:prstGeom>
        </p:spPr>
        <p:txBody>
          <a:bodyPr/>
          <a:lstStyle>
            <a:lvl1pPr marL="0" indent="0" algn="r">
              <a:lnSpc>
                <a:spcPct val="100000"/>
              </a:lnSpc>
              <a:spcBef>
                <a:spcPts val="0"/>
              </a:spcBef>
              <a:buNone/>
              <a:defRPr sz="1000" cap="all" baseline="0">
                <a:solidFill>
                  <a:schemeClr val="bg1"/>
                </a:solidFill>
                <a:latin typeface="Work Sans" pitchFamily="2" charset="77"/>
              </a:defRPr>
            </a:lvl1pPr>
            <a:lvl2pPr marL="457200" indent="0">
              <a:buNone/>
              <a:defRPr sz="1200">
                <a:latin typeface="Work Sans" pitchFamily="2" charset="77"/>
              </a:defRPr>
            </a:lvl2pPr>
            <a:lvl3pPr marL="914400" indent="0">
              <a:buNone/>
              <a:defRPr sz="1200">
                <a:latin typeface="Work Sans" pitchFamily="2" charset="77"/>
              </a:defRPr>
            </a:lvl3pPr>
            <a:lvl4pPr marL="1371600" indent="0">
              <a:buNone/>
              <a:defRPr sz="1200">
                <a:latin typeface="Work Sans" pitchFamily="2" charset="77"/>
              </a:defRPr>
            </a:lvl4pPr>
            <a:lvl5pPr marL="1828800" indent="0">
              <a:buNone/>
              <a:defRPr sz="1200">
                <a:latin typeface="Work Sans" pitchFamily="2" charset="77"/>
              </a:defRPr>
            </a:lvl5pPr>
          </a:lstStyle>
          <a:p>
            <a:pPr lvl="0"/>
            <a:r>
              <a:rPr lang="en-GB" dirty="0"/>
              <a:t>CLICK TO EDIT PRESENTATION TITLE</a:t>
            </a:r>
          </a:p>
        </p:txBody>
      </p:sp>
      <p:pic>
        <p:nvPicPr>
          <p:cNvPr id="17" name="Graphic 16">
            <a:extLst>
              <a:ext uri="{FF2B5EF4-FFF2-40B4-BE49-F238E27FC236}">
                <a16:creationId xmlns:a16="http://schemas.microsoft.com/office/drawing/2014/main" id="{123F2813-7E2F-E2B7-F164-39ACD41795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7347" y="6208336"/>
            <a:ext cx="1004652" cy="360000"/>
          </a:xfrm>
          <a:prstGeom prst="rect">
            <a:avLst/>
          </a:prstGeom>
        </p:spPr>
      </p:pic>
      <p:sp>
        <p:nvSpPr>
          <p:cNvPr id="20" name="TextBox 19">
            <a:extLst>
              <a:ext uri="{FF2B5EF4-FFF2-40B4-BE49-F238E27FC236}">
                <a16:creationId xmlns:a16="http://schemas.microsoft.com/office/drawing/2014/main" id="{19C31029-D8BE-D2C7-0239-2CAEA851CFDD}"/>
              </a:ext>
            </a:extLst>
          </p:cNvPr>
          <p:cNvSpPr txBox="1"/>
          <p:nvPr userDrawn="1"/>
        </p:nvSpPr>
        <p:spPr>
          <a:xfrm>
            <a:off x="359999" y="6249836"/>
            <a:ext cx="1553630" cy="276999"/>
          </a:xfrm>
          <a:prstGeom prst="rect">
            <a:avLst/>
          </a:prstGeom>
          <a:noFill/>
        </p:spPr>
        <p:txBody>
          <a:bodyPr wrap="none" rtlCol="0">
            <a:spAutoFit/>
          </a:bodyPr>
          <a:lstStyle/>
          <a:p>
            <a:r>
              <a:rPr lang="en-GB" sz="1200" dirty="0">
                <a:solidFill>
                  <a:schemeClr val="accent2"/>
                </a:solidFill>
                <a:latin typeface="Work Sans" pitchFamily="2" charset="77"/>
              </a:rPr>
              <a:t>Live free. Prosper.</a:t>
            </a:r>
          </a:p>
        </p:txBody>
      </p:sp>
      <p:sp>
        <p:nvSpPr>
          <p:cNvPr id="4" name="Text Placeholder 3">
            <a:extLst>
              <a:ext uri="{FF2B5EF4-FFF2-40B4-BE49-F238E27FC236}">
                <a16:creationId xmlns:a16="http://schemas.microsoft.com/office/drawing/2014/main" id="{0CB15B8C-FF59-F3FE-EA29-71AB00BD67C3}"/>
              </a:ext>
            </a:extLst>
          </p:cNvPr>
          <p:cNvSpPr>
            <a:spLocks noGrp="1"/>
          </p:cNvSpPr>
          <p:nvPr>
            <p:ph type="body" sz="quarter" idx="15" hasCustomPrompt="1"/>
          </p:nvPr>
        </p:nvSpPr>
        <p:spPr>
          <a:xfrm>
            <a:off x="359999" y="1499200"/>
            <a:ext cx="2061230" cy="4174636"/>
          </a:xfrm>
          <a:prstGeom prst="rect">
            <a:avLst/>
          </a:prstGeom>
        </p:spPr>
        <p:txBody>
          <a:bodyPr anchor="ctr"/>
          <a:lstStyle>
            <a:lvl1pPr marL="0" indent="0">
              <a:lnSpc>
                <a:spcPct val="100000"/>
              </a:lnSpc>
              <a:spcBef>
                <a:spcPts val="0"/>
              </a:spcBef>
              <a:buNone/>
              <a:defRPr sz="1400">
                <a:latin typeface="Work Sans" pitchFamily="2" charset="77"/>
              </a:defRPr>
            </a:lvl1pPr>
            <a:lvl2pPr marL="457200" indent="0">
              <a:buNone/>
              <a:defRPr sz="1400">
                <a:latin typeface="Work Sans" pitchFamily="2" charset="77"/>
              </a:defRPr>
            </a:lvl2pPr>
            <a:lvl3pPr marL="914400" indent="0">
              <a:buNone/>
              <a:defRPr sz="1400">
                <a:latin typeface="Work Sans" pitchFamily="2" charset="77"/>
              </a:defRPr>
            </a:lvl3pPr>
            <a:lvl4pPr marL="1371600" indent="0">
              <a:buNone/>
              <a:defRPr sz="1400">
                <a:latin typeface="Work Sans" pitchFamily="2" charset="77"/>
              </a:defRPr>
            </a:lvl4pPr>
            <a:lvl5pPr marL="1828800" indent="0">
              <a:buNone/>
              <a:defRPr sz="1400">
                <a:latin typeface="Work Sans" pitchFamily="2" charset="77"/>
              </a:defRPr>
            </a:lvl5pPr>
          </a:lstStyle>
          <a:p>
            <a:pPr lvl="0"/>
            <a:r>
              <a:rPr lang="en-GB" dirty="0"/>
              <a:t>Photo caption goes here</a:t>
            </a:r>
          </a:p>
        </p:txBody>
      </p:sp>
    </p:spTree>
    <p:extLst>
      <p:ext uri="{BB962C8B-B14F-4D97-AF65-F5344CB8AC3E}">
        <p14:creationId xmlns:p14="http://schemas.microsoft.com/office/powerpoint/2010/main" val="244805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FC990C6-21C4-A0F3-509D-4C388A022D54}"/>
              </a:ext>
            </a:extLst>
          </p:cNvPr>
          <p:cNvSpPr>
            <a:spLocks noGrp="1"/>
          </p:cNvSpPr>
          <p:nvPr>
            <p:ph type="sldNum" sz="quarter" idx="12"/>
          </p:nvPr>
        </p:nvSpPr>
        <p:spPr>
          <a:xfrm>
            <a:off x="11380573" y="354875"/>
            <a:ext cx="451426" cy="365125"/>
          </a:xfrm>
          <a:prstGeom prst="rect">
            <a:avLst/>
          </a:prstGeom>
        </p:spPr>
        <p:txBody>
          <a:bodyPr/>
          <a:lstStyle>
            <a:lvl1pPr algn="r">
              <a:defRPr sz="1000">
                <a:solidFill>
                  <a:schemeClr val="accent3"/>
                </a:solidFill>
                <a:latin typeface="Work Sans" pitchFamily="2" charset="77"/>
              </a:defRPr>
            </a:lvl1pPr>
          </a:lstStyle>
          <a:p>
            <a:fld id="{0B265746-8147-F849-858D-494F02465E9A}" type="slidenum">
              <a:rPr lang="en-GB" smtClean="0"/>
              <a:pPr/>
              <a:t>‹#›</a:t>
            </a:fld>
            <a:endParaRPr lang="en-GB" dirty="0"/>
          </a:p>
        </p:txBody>
      </p:sp>
      <p:sp>
        <p:nvSpPr>
          <p:cNvPr id="9" name="Text Placeholder 8">
            <a:extLst>
              <a:ext uri="{FF2B5EF4-FFF2-40B4-BE49-F238E27FC236}">
                <a16:creationId xmlns:a16="http://schemas.microsoft.com/office/drawing/2014/main" id="{2A2F2216-A709-CD34-BEEE-339404D7F22E}"/>
              </a:ext>
            </a:extLst>
          </p:cNvPr>
          <p:cNvSpPr>
            <a:spLocks noGrp="1"/>
          </p:cNvSpPr>
          <p:nvPr>
            <p:ph type="body" sz="quarter" idx="13"/>
          </p:nvPr>
        </p:nvSpPr>
        <p:spPr>
          <a:xfrm>
            <a:off x="359999" y="354875"/>
            <a:ext cx="3899715" cy="789178"/>
          </a:xfrm>
          <a:prstGeom prst="rect">
            <a:avLst/>
          </a:prstGeom>
        </p:spPr>
        <p:txBody>
          <a:bodyPr/>
          <a:lstStyle>
            <a:lvl1pPr marL="0" indent="0">
              <a:lnSpc>
                <a:spcPts val="3000"/>
              </a:lnSpc>
              <a:spcBef>
                <a:spcPts val="0"/>
              </a:spcBef>
              <a:buNone/>
              <a:defRPr sz="2400" b="1" i="0">
                <a:solidFill>
                  <a:schemeClr val="bg1"/>
                </a:solidFill>
                <a:latin typeface="Work Sans" pitchFamily="2" charset="77"/>
              </a:defRPr>
            </a:lvl1pPr>
            <a:lvl2pPr marL="457200" indent="0">
              <a:buNone/>
              <a:defRPr sz="2400" b="1" i="0">
                <a:solidFill>
                  <a:schemeClr val="accent1"/>
                </a:solidFill>
                <a:latin typeface="Work Sans" pitchFamily="2" charset="77"/>
              </a:defRPr>
            </a:lvl2pPr>
            <a:lvl3pPr marL="914400" indent="0">
              <a:buNone/>
              <a:defRPr sz="2400" b="1" i="0">
                <a:solidFill>
                  <a:schemeClr val="accent1"/>
                </a:solidFill>
                <a:latin typeface="Work Sans" pitchFamily="2" charset="77"/>
              </a:defRPr>
            </a:lvl3pPr>
            <a:lvl4pPr marL="1371600" indent="0">
              <a:buNone/>
              <a:defRPr sz="2400" b="1" i="0">
                <a:solidFill>
                  <a:schemeClr val="accent1"/>
                </a:solidFill>
                <a:latin typeface="Work Sans" pitchFamily="2" charset="77"/>
              </a:defRPr>
            </a:lvl4pPr>
            <a:lvl5pPr marL="1828800" indent="0">
              <a:buNone/>
              <a:defRPr sz="2400" b="1" i="0">
                <a:solidFill>
                  <a:schemeClr val="accent1"/>
                </a:solidFill>
                <a:latin typeface="Work Sans" pitchFamily="2" charset="77"/>
              </a:defRPr>
            </a:lvl5pPr>
          </a:lstStyle>
          <a:p>
            <a:pPr lvl="0"/>
            <a:r>
              <a:rPr lang="en-GB" dirty="0"/>
              <a:t>Click to edit Master text styles</a:t>
            </a:r>
          </a:p>
        </p:txBody>
      </p:sp>
      <p:pic>
        <p:nvPicPr>
          <p:cNvPr id="17" name="Graphic 16">
            <a:extLst>
              <a:ext uri="{FF2B5EF4-FFF2-40B4-BE49-F238E27FC236}">
                <a16:creationId xmlns:a16="http://schemas.microsoft.com/office/drawing/2014/main" id="{123F2813-7E2F-E2B7-F164-39ACD41795D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7347" y="6208336"/>
            <a:ext cx="1004652" cy="360000"/>
          </a:xfrm>
          <a:prstGeom prst="rect">
            <a:avLst/>
          </a:prstGeom>
        </p:spPr>
      </p:pic>
      <p:sp>
        <p:nvSpPr>
          <p:cNvPr id="20" name="TextBox 19">
            <a:extLst>
              <a:ext uri="{FF2B5EF4-FFF2-40B4-BE49-F238E27FC236}">
                <a16:creationId xmlns:a16="http://schemas.microsoft.com/office/drawing/2014/main" id="{19C31029-D8BE-D2C7-0239-2CAEA851CFDD}"/>
              </a:ext>
            </a:extLst>
          </p:cNvPr>
          <p:cNvSpPr txBox="1"/>
          <p:nvPr userDrawn="1"/>
        </p:nvSpPr>
        <p:spPr>
          <a:xfrm>
            <a:off x="359999" y="6249836"/>
            <a:ext cx="1553630" cy="276999"/>
          </a:xfrm>
          <a:prstGeom prst="rect">
            <a:avLst/>
          </a:prstGeom>
          <a:noFill/>
        </p:spPr>
        <p:txBody>
          <a:bodyPr wrap="none" rtlCol="0">
            <a:spAutoFit/>
          </a:bodyPr>
          <a:lstStyle/>
          <a:p>
            <a:r>
              <a:rPr lang="en-GB" sz="1200" dirty="0">
                <a:solidFill>
                  <a:schemeClr val="bg1"/>
                </a:solidFill>
                <a:latin typeface="Work Sans" pitchFamily="2" charset="77"/>
              </a:rPr>
              <a:t>Live free. Prosper.</a:t>
            </a:r>
          </a:p>
        </p:txBody>
      </p:sp>
      <p:sp>
        <p:nvSpPr>
          <p:cNvPr id="4" name="Chart Placeholder 3">
            <a:extLst>
              <a:ext uri="{FF2B5EF4-FFF2-40B4-BE49-F238E27FC236}">
                <a16:creationId xmlns:a16="http://schemas.microsoft.com/office/drawing/2014/main" id="{590B8527-C52C-3F69-BC4A-C9BB327A0B4C}"/>
              </a:ext>
            </a:extLst>
          </p:cNvPr>
          <p:cNvSpPr>
            <a:spLocks noGrp="1"/>
          </p:cNvSpPr>
          <p:nvPr>
            <p:ph type="chart" sz="quarter" idx="15" hasCustomPrompt="1"/>
          </p:nvPr>
        </p:nvSpPr>
        <p:spPr>
          <a:xfrm>
            <a:off x="5472113" y="1738707"/>
            <a:ext cx="6359886" cy="4161309"/>
          </a:xfrm>
          <a:prstGeom prst="rect">
            <a:avLst/>
          </a:prstGeom>
          <a:pattFill prst="pct20">
            <a:fgClr>
              <a:schemeClr val="bg2">
                <a:lumMod val="90000"/>
              </a:schemeClr>
            </a:fgClr>
            <a:bgClr>
              <a:schemeClr val="bg1"/>
            </a:bgClr>
          </a:pattFill>
        </p:spPr>
        <p:txBody>
          <a:bodyPr/>
          <a:lstStyle>
            <a:lvl1pPr marL="0" indent="0">
              <a:buNone/>
              <a:defRPr sz="1400">
                <a:solidFill>
                  <a:schemeClr val="tx1"/>
                </a:solidFill>
                <a:latin typeface="Work Sans" pitchFamily="2" charset="77"/>
              </a:defRPr>
            </a:lvl1pPr>
          </a:lstStyle>
          <a:p>
            <a:r>
              <a:rPr lang="en-GB" dirty="0"/>
              <a:t>Add chart/graph here</a:t>
            </a:r>
          </a:p>
        </p:txBody>
      </p:sp>
      <p:sp>
        <p:nvSpPr>
          <p:cNvPr id="8" name="Text Placeholder 7">
            <a:extLst>
              <a:ext uri="{FF2B5EF4-FFF2-40B4-BE49-F238E27FC236}">
                <a16:creationId xmlns:a16="http://schemas.microsoft.com/office/drawing/2014/main" id="{267ED54B-E129-B30C-B02F-3EF5938334E4}"/>
              </a:ext>
            </a:extLst>
          </p:cNvPr>
          <p:cNvSpPr>
            <a:spLocks noGrp="1"/>
          </p:cNvSpPr>
          <p:nvPr>
            <p:ph type="body" sz="quarter" idx="16" hasCustomPrompt="1"/>
          </p:nvPr>
        </p:nvSpPr>
        <p:spPr>
          <a:xfrm>
            <a:off x="359999" y="1738708"/>
            <a:ext cx="3899715" cy="1690292"/>
          </a:xfrm>
          <a:prstGeom prst="rect">
            <a:avLst/>
          </a:prstGeom>
        </p:spPr>
        <p:txBody>
          <a:bodyPr/>
          <a:lstStyle>
            <a:lvl1pPr marL="0" indent="0">
              <a:lnSpc>
                <a:spcPct val="100000"/>
              </a:lnSpc>
              <a:spcBef>
                <a:spcPts val="0"/>
              </a:spcBef>
              <a:buNone/>
              <a:defRPr sz="1400">
                <a:solidFill>
                  <a:schemeClr val="bg1"/>
                </a:solidFill>
                <a:latin typeface="Work Sans" pitchFamily="2" charset="77"/>
              </a:defRPr>
            </a:lvl1pPr>
            <a:lvl2pPr marL="457200" indent="0">
              <a:buNone/>
              <a:defRPr sz="1400">
                <a:solidFill>
                  <a:schemeClr val="bg1"/>
                </a:solidFill>
                <a:latin typeface="Work Sans" pitchFamily="2" charset="77"/>
              </a:defRPr>
            </a:lvl2pPr>
            <a:lvl3pPr marL="914400" indent="0">
              <a:buNone/>
              <a:defRPr sz="1400">
                <a:solidFill>
                  <a:schemeClr val="bg1"/>
                </a:solidFill>
                <a:latin typeface="Work Sans" pitchFamily="2" charset="77"/>
              </a:defRPr>
            </a:lvl3pPr>
            <a:lvl4pPr marL="1371600" indent="0">
              <a:buNone/>
              <a:defRPr sz="1400">
                <a:solidFill>
                  <a:schemeClr val="bg1"/>
                </a:solidFill>
                <a:latin typeface="Work Sans" pitchFamily="2" charset="77"/>
              </a:defRPr>
            </a:lvl4pPr>
            <a:lvl5pPr marL="1828800" indent="0">
              <a:buNone/>
              <a:defRPr sz="1400">
                <a:solidFill>
                  <a:schemeClr val="bg1"/>
                </a:solidFill>
                <a:latin typeface="Work Sans" pitchFamily="2" charset="77"/>
              </a:defRPr>
            </a:lvl5pPr>
          </a:lstStyle>
          <a:p>
            <a:pPr lvl="0"/>
            <a:r>
              <a:rPr lang="en-GB" dirty="0"/>
              <a:t>Body copy here</a:t>
            </a:r>
          </a:p>
        </p:txBody>
      </p:sp>
      <p:sp>
        <p:nvSpPr>
          <p:cNvPr id="3" name="Text Placeholder 12">
            <a:extLst>
              <a:ext uri="{FF2B5EF4-FFF2-40B4-BE49-F238E27FC236}">
                <a16:creationId xmlns:a16="http://schemas.microsoft.com/office/drawing/2014/main" id="{3A201D7C-5AEE-58AC-CEBA-39CD6B029426}"/>
              </a:ext>
            </a:extLst>
          </p:cNvPr>
          <p:cNvSpPr>
            <a:spLocks noGrp="1"/>
          </p:cNvSpPr>
          <p:nvPr>
            <p:ph type="body" sz="quarter" idx="14" hasCustomPrompt="1"/>
          </p:nvPr>
        </p:nvSpPr>
        <p:spPr>
          <a:xfrm>
            <a:off x="8363869" y="354875"/>
            <a:ext cx="3016704" cy="568325"/>
          </a:xfrm>
          <a:prstGeom prst="rect">
            <a:avLst/>
          </a:prstGeom>
        </p:spPr>
        <p:txBody>
          <a:bodyPr/>
          <a:lstStyle>
            <a:lvl1pPr marL="0" indent="0" algn="r">
              <a:lnSpc>
                <a:spcPct val="100000"/>
              </a:lnSpc>
              <a:spcBef>
                <a:spcPts val="0"/>
              </a:spcBef>
              <a:buNone/>
              <a:defRPr sz="1000" cap="all" baseline="0">
                <a:solidFill>
                  <a:schemeClr val="accent3"/>
                </a:solidFill>
                <a:latin typeface="Work Sans" pitchFamily="2" charset="77"/>
              </a:defRPr>
            </a:lvl1pPr>
            <a:lvl2pPr marL="457200" indent="0">
              <a:buNone/>
              <a:defRPr sz="1200">
                <a:latin typeface="Work Sans" pitchFamily="2" charset="77"/>
              </a:defRPr>
            </a:lvl2pPr>
            <a:lvl3pPr marL="914400" indent="0">
              <a:buNone/>
              <a:defRPr sz="1200">
                <a:latin typeface="Work Sans" pitchFamily="2" charset="77"/>
              </a:defRPr>
            </a:lvl3pPr>
            <a:lvl4pPr marL="1371600" indent="0">
              <a:buNone/>
              <a:defRPr sz="1200">
                <a:latin typeface="Work Sans" pitchFamily="2" charset="77"/>
              </a:defRPr>
            </a:lvl4pPr>
            <a:lvl5pPr marL="1828800" indent="0">
              <a:buNone/>
              <a:defRPr sz="1200">
                <a:latin typeface="Work Sans" pitchFamily="2" charset="77"/>
              </a:defRPr>
            </a:lvl5pPr>
          </a:lstStyle>
          <a:p>
            <a:pPr lvl="0"/>
            <a:r>
              <a:rPr lang="en-GB" dirty="0"/>
              <a:t>CLICK TO EDIT PRESENTATION TITLE</a:t>
            </a:r>
          </a:p>
        </p:txBody>
      </p:sp>
    </p:spTree>
    <p:extLst>
      <p:ext uri="{BB962C8B-B14F-4D97-AF65-F5344CB8AC3E}">
        <p14:creationId xmlns:p14="http://schemas.microsoft.com/office/powerpoint/2010/main" val="34287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50892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4/relationships/chartEx" Target="../charts/chartEx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microsoft.com/office/2014/relationships/chartEx" Target="../charts/chartEx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4/relationships/chartEx" Target="../charts/chartEx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microsoft.com/office/2014/relationships/chartEx" Target="../charts/chartEx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4/relationships/chartEx" Target="../charts/chartEx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microsoft.com/office/2014/relationships/chartEx" Target="../charts/chartEx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4/relationships/chartEx" Target="../charts/chartEx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4/relationships/chartEx" Target="../charts/chartEx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FF9C1C-2616-E494-490F-D7F2DD5971CD}"/>
              </a:ext>
            </a:extLst>
          </p:cNvPr>
          <p:cNvSpPr>
            <a:spLocks noGrp="1"/>
          </p:cNvSpPr>
          <p:nvPr>
            <p:ph type="body" sz="quarter" idx="11"/>
          </p:nvPr>
        </p:nvSpPr>
        <p:spPr>
          <a:xfrm>
            <a:off x="4482058" y="1011579"/>
            <a:ext cx="6713871" cy="1278095"/>
          </a:xfrm>
        </p:spPr>
        <p:txBody>
          <a:bodyPr/>
          <a:lstStyle/>
          <a:p>
            <a:r>
              <a:rPr lang="en-GB" dirty="0"/>
              <a:t>The real south Africa</a:t>
            </a:r>
          </a:p>
        </p:txBody>
      </p:sp>
      <p:sp>
        <p:nvSpPr>
          <p:cNvPr id="3" name="Text Placeholder 2">
            <a:extLst>
              <a:ext uri="{FF2B5EF4-FFF2-40B4-BE49-F238E27FC236}">
                <a16:creationId xmlns:a16="http://schemas.microsoft.com/office/drawing/2014/main" id="{3EEA1774-4C6C-1E9C-935F-B8800EC7621E}"/>
              </a:ext>
            </a:extLst>
          </p:cNvPr>
          <p:cNvSpPr>
            <a:spLocks noGrp="1"/>
          </p:cNvSpPr>
          <p:nvPr>
            <p:ph type="body" sz="quarter" idx="12"/>
          </p:nvPr>
        </p:nvSpPr>
        <p:spPr/>
        <p:txBody>
          <a:bodyPr/>
          <a:lstStyle/>
          <a:p>
            <a:r>
              <a:rPr lang="en-GB" dirty="0"/>
              <a:t>Hermann Pretorius</a:t>
            </a:r>
          </a:p>
        </p:txBody>
      </p:sp>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285464" y="1691085"/>
            <a:ext cx="7000405" cy="1278094"/>
          </a:xfrm>
        </p:spPr>
        <p:txBody>
          <a:bodyPr/>
          <a:lstStyle/>
          <a:p>
            <a:pPr algn="ctr"/>
            <a:r>
              <a:rPr lang="en-GB" sz="2850" dirty="0"/>
              <a:t>Race, Reality, and Reasons for Hope</a:t>
            </a:r>
          </a:p>
        </p:txBody>
      </p:sp>
    </p:spTree>
    <p:extLst>
      <p:ext uri="{BB962C8B-B14F-4D97-AF65-F5344CB8AC3E}">
        <p14:creationId xmlns:p14="http://schemas.microsoft.com/office/powerpoint/2010/main" val="217885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Have you personally experienced any form of racism in the past five years?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260FD4AC-3E7B-ABDD-BE6A-B36B507ECE92}"/>
                  </a:ext>
                </a:extLst>
              </p:cNvPr>
              <p:cNvGraphicFramePr>
                <a:graphicFrameLocks/>
              </p:cNvGraphicFramePr>
              <p:nvPr>
                <p:extLst>
                  <p:ext uri="{D42A27DB-BD31-4B8C-83A1-F6EECF244321}">
                    <p14:modId xmlns:p14="http://schemas.microsoft.com/office/powerpoint/2010/main" val="886438537"/>
                  </p:ext>
                </p:extLst>
              </p:nvPr>
            </p:nvGraphicFramePr>
            <p:xfrm>
              <a:off x="446286" y="1144053"/>
              <a:ext cx="11160000" cy="486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260FD4AC-3E7B-ABDD-BE6A-B36B507ECE92}"/>
                  </a:ext>
                </a:extLst>
              </p:cNvPr>
              <p:cNvPicPr>
                <a:picLocks noGrp="1" noRot="1" noChangeAspect="1" noMove="1" noResize="1" noEditPoints="1" noAdjustHandles="1" noChangeArrowheads="1" noChangeShapeType="1"/>
              </p:cNvPicPr>
              <p:nvPr/>
            </p:nvPicPr>
            <p:blipFill>
              <a:blip r:embed="rId3"/>
              <a:stretch>
                <a:fillRect/>
              </a:stretch>
            </p:blipFill>
            <p:spPr>
              <a:xfrm>
                <a:off x="446286" y="1144053"/>
                <a:ext cx="11160000" cy="4860000"/>
              </a:xfrm>
              <a:prstGeom prst="rect">
                <a:avLst/>
              </a:prstGeom>
            </p:spPr>
          </p:pic>
        </mc:Fallback>
      </mc:AlternateContent>
    </p:spTree>
    <p:extLst>
      <p:ext uri="{BB962C8B-B14F-4D97-AF65-F5344CB8AC3E}">
        <p14:creationId xmlns:p14="http://schemas.microsoft.com/office/powerpoint/2010/main" val="313680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Have you personally experienced any form of racism in the past five years?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260FD4AC-3E7B-ABDD-BE6A-B36B507ECE92}"/>
              </a:ext>
            </a:extLst>
          </p:cNvPr>
          <p:cNvGraphicFramePr>
            <a:graphicFrameLocks/>
          </p:cNvGraphicFramePr>
          <p:nvPr>
            <p:extLst>
              <p:ext uri="{D42A27DB-BD31-4B8C-83A1-F6EECF244321}">
                <p14:modId xmlns:p14="http://schemas.microsoft.com/office/powerpoint/2010/main" val="118466633"/>
              </p:ext>
            </p:extLst>
          </p:nvPr>
        </p:nvGraphicFramePr>
        <p:xfrm>
          <a:off x="446286"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4361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7" dur="500"/>
                                        <p:tgtEl>
                                          <p:spTgt spid="5">
                                            <p:graphicEl>
                                              <a:chart seriesIdx="0" categoryIdx="0" bldStep="ptIn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1" dur="500"/>
                                        <p:tgtEl>
                                          <p:spTgt spid="5">
                                            <p:graphicEl>
                                              <a:chart seriesIdx="1"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15" dur="500"/>
                                        <p:tgtEl>
                                          <p:spTgt spid="5">
                                            <p:graphicEl>
                                              <a:chart seriesIdx="2"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3" categoryIdx="0" bldStep="ptInCategory"/>
                                            </p:graphicEl>
                                          </p:spTgt>
                                        </p:tgtEl>
                                        <p:attrNameLst>
                                          <p:attrName>style.visibility</p:attrName>
                                        </p:attrNameLst>
                                      </p:cBhvr>
                                      <p:to>
                                        <p:strVal val="visible"/>
                                      </p:to>
                                    </p:set>
                                    <p:animEffect transition="in" filter="wipe(down)">
                                      <p:cBhvr>
                                        <p:cTn id="19" dur="500"/>
                                        <p:tgtEl>
                                          <p:spTgt spid="5">
                                            <p:graphicEl>
                                              <a:chart seriesIdx="3"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4" categoryIdx="0" bldStep="ptInCategory"/>
                                            </p:graphicEl>
                                          </p:spTgt>
                                        </p:tgtEl>
                                        <p:attrNameLst>
                                          <p:attrName>style.visibility</p:attrName>
                                        </p:attrNameLst>
                                      </p:cBhvr>
                                      <p:to>
                                        <p:strVal val="visible"/>
                                      </p:to>
                                    </p:set>
                                    <p:animEffect transition="in" filter="wipe(down)">
                                      <p:cBhvr>
                                        <p:cTn id="23" dur="500"/>
                                        <p:tgtEl>
                                          <p:spTgt spid="5">
                                            <p:graphicEl>
                                              <a:chart seriesIdx="4" categoryIdx="0" bldStep="ptIn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8" dur="500"/>
                                        <p:tgtEl>
                                          <p:spTgt spid="5">
                                            <p:graphicEl>
                                              <a:chart seriesIdx="0" categoryIdx="1" bldStep="ptInCategory"/>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32" dur="500"/>
                                        <p:tgtEl>
                                          <p:spTgt spid="5">
                                            <p:graphicEl>
                                              <a:chart seriesIdx="1" categoryIdx="1" bldStep="ptInCategory"/>
                                            </p:graphicEl>
                                          </p:spTgt>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6" dur="500"/>
                                        <p:tgtEl>
                                          <p:spTgt spid="5">
                                            <p:graphicEl>
                                              <a:chart seriesIdx="2" categoryIdx="1" bldStep="ptInCategory"/>
                                            </p:graphicEl>
                                          </p:spTgt>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5">
                                            <p:graphicEl>
                                              <a:chart seriesIdx="3" categoryIdx="1" bldStep="ptInCategory"/>
                                            </p:graphicEl>
                                          </p:spTgt>
                                        </p:tgtEl>
                                        <p:attrNameLst>
                                          <p:attrName>style.visibility</p:attrName>
                                        </p:attrNameLst>
                                      </p:cBhvr>
                                      <p:to>
                                        <p:strVal val="visible"/>
                                      </p:to>
                                    </p:set>
                                    <p:animEffect transition="in" filter="wipe(down)">
                                      <p:cBhvr>
                                        <p:cTn id="40" dur="500"/>
                                        <p:tgtEl>
                                          <p:spTgt spid="5">
                                            <p:graphicEl>
                                              <a:chart seriesIdx="3" categoryIdx="1" bldStep="ptInCategory"/>
                                            </p:graphicEl>
                                          </p:spTgt>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5">
                                            <p:graphicEl>
                                              <a:chart seriesIdx="4" categoryIdx="1" bldStep="ptInCategory"/>
                                            </p:graphicEl>
                                          </p:spTgt>
                                        </p:tgtEl>
                                        <p:attrNameLst>
                                          <p:attrName>style.visibility</p:attrName>
                                        </p:attrNameLst>
                                      </p:cBhvr>
                                      <p:to>
                                        <p:strVal val="visible"/>
                                      </p:to>
                                    </p:set>
                                    <p:animEffect transition="in" filter="wipe(down)">
                                      <p:cBhvr>
                                        <p:cTn id="44" dur="500"/>
                                        <p:tgtEl>
                                          <p:spTgt spid="5">
                                            <p:graphicEl>
                                              <a:chart seriesIdx="4" categoryIdx="1"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All this talk of racism and colonialism is by politicians who are trying to find excuses for their own failures. Do you agree or disagree with this statement?</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6DBD9AF4-73F5-E330-54C1-FCFFBCBFE455}"/>
                  </a:ext>
                </a:extLst>
              </p:cNvPr>
              <p:cNvGraphicFramePr>
                <a:graphicFrameLocks/>
              </p:cNvGraphicFramePr>
              <p:nvPr>
                <p:extLst>
                  <p:ext uri="{D42A27DB-BD31-4B8C-83A1-F6EECF244321}">
                    <p14:modId xmlns:p14="http://schemas.microsoft.com/office/powerpoint/2010/main" val="1094700396"/>
                  </p:ext>
                </p:extLst>
              </p:nvPr>
            </p:nvGraphicFramePr>
            <p:xfrm>
              <a:off x="516000" y="2008682"/>
              <a:ext cx="11160000" cy="4075122"/>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6DBD9AF4-73F5-E330-54C1-FCFFBCBFE455}"/>
                  </a:ext>
                </a:extLst>
              </p:cNvPr>
              <p:cNvPicPr>
                <a:picLocks noGrp="1" noRot="1" noChangeAspect="1" noMove="1" noResize="1" noEditPoints="1" noAdjustHandles="1" noChangeArrowheads="1" noChangeShapeType="1"/>
              </p:cNvPicPr>
              <p:nvPr/>
            </p:nvPicPr>
            <p:blipFill>
              <a:blip r:embed="rId3"/>
              <a:stretch>
                <a:fillRect/>
              </a:stretch>
            </p:blipFill>
            <p:spPr>
              <a:xfrm>
                <a:off x="516000" y="2008682"/>
                <a:ext cx="11160000" cy="4075122"/>
              </a:xfrm>
              <a:prstGeom prst="rect">
                <a:avLst/>
              </a:prstGeom>
            </p:spPr>
          </p:pic>
        </mc:Fallback>
      </mc:AlternateContent>
    </p:spTree>
    <p:extLst>
      <p:ext uri="{BB962C8B-B14F-4D97-AF65-F5344CB8AC3E}">
        <p14:creationId xmlns:p14="http://schemas.microsoft.com/office/powerpoint/2010/main" val="113438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All this talk of racism and colonialism is by politicians who are trying to find excuses for their own failures. Do you agree or disagree with this statement?</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6DBD9AF4-73F5-E330-54C1-FCFFBCBFE455}"/>
              </a:ext>
            </a:extLst>
          </p:cNvPr>
          <p:cNvGraphicFramePr>
            <a:graphicFrameLocks/>
          </p:cNvGraphicFramePr>
          <p:nvPr/>
        </p:nvGraphicFramePr>
        <p:xfrm>
          <a:off x="516000" y="2008682"/>
          <a:ext cx="11160000" cy="40751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243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500"/>
                                        <p:tgtEl>
                                          <p:spTgt spid="6">
                                            <p:graphicEl>
                                              <a:chart seriesIdx="0" categoryIdx="0" bldStep="ptIn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11" dur="500"/>
                                        <p:tgtEl>
                                          <p:spTgt spid="6">
                                            <p:graphicEl>
                                              <a:chart seriesIdx="1"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15" dur="500"/>
                                        <p:tgtEl>
                                          <p:spTgt spid="6">
                                            <p:graphicEl>
                                              <a:chart seriesIdx="2"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3" categoryIdx="0" bldStep="ptInCategory"/>
                                            </p:graphicEl>
                                          </p:spTgt>
                                        </p:tgtEl>
                                        <p:attrNameLst>
                                          <p:attrName>style.visibility</p:attrName>
                                        </p:attrNameLst>
                                      </p:cBhvr>
                                      <p:to>
                                        <p:strVal val="visible"/>
                                      </p:to>
                                    </p:set>
                                    <p:animEffect transition="in" filter="wipe(down)">
                                      <p:cBhvr>
                                        <p:cTn id="19" dur="500"/>
                                        <p:tgtEl>
                                          <p:spTgt spid="6">
                                            <p:graphicEl>
                                              <a:chart seriesIdx="3"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4" categoryIdx="0" bldStep="ptInCategory"/>
                                            </p:graphicEl>
                                          </p:spTgt>
                                        </p:tgtEl>
                                        <p:attrNameLst>
                                          <p:attrName>style.visibility</p:attrName>
                                        </p:attrNameLst>
                                      </p:cBhvr>
                                      <p:to>
                                        <p:strVal val="visible"/>
                                      </p:to>
                                    </p:set>
                                    <p:animEffect transition="in" filter="wipe(down)">
                                      <p:cBhvr>
                                        <p:cTn id="23" dur="500"/>
                                        <p:tgtEl>
                                          <p:spTgt spid="6">
                                            <p:graphicEl>
                                              <a:chart seriesIdx="4" categoryIdx="0"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7" dur="500"/>
                                        <p:tgtEl>
                                          <p:spTgt spid="6">
                                            <p:graphicEl>
                                              <a:chart seriesIdx="0" categoryIdx="1"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31" dur="500"/>
                                        <p:tgtEl>
                                          <p:spTgt spid="6">
                                            <p:graphicEl>
                                              <a:chart seriesIdx="1" categoryIdx="1"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35" dur="500"/>
                                        <p:tgtEl>
                                          <p:spTgt spid="6">
                                            <p:graphicEl>
                                              <a:chart seriesIdx="2" categoryIdx="1"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3" categoryIdx="1" bldStep="ptInCategory"/>
                                            </p:graphicEl>
                                          </p:spTgt>
                                        </p:tgtEl>
                                        <p:attrNameLst>
                                          <p:attrName>style.visibility</p:attrName>
                                        </p:attrNameLst>
                                      </p:cBhvr>
                                      <p:to>
                                        <p:strVal val="visible"/>
                                      </p:to>
                                    </p:set>
                                    <p:animEffect transition="in" filter="wipe(down)">
                                      <p:cBhvr>
                                        <p:cTn id="39" dur="500"/>
                                        <p:tgtEl>
                                          <p:spTgt spid="6">
                                            <p:graphicEl>
                                              <a:chart seriesIdx="3" categoryIdx="1" bldStep="ptIn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4" categoryIdx="1" bldStep="ptInCategory"/>
                                            </p:graphicEl>
                                          </p:spTgt>
                                        </p:tgtEl>
                                        <p:attrNameLst>
                                          <p:attrName>style.visibility</p:attrName>
                                        </p:attrNameLst>
                                      </p:cBhvr>
                                      <p:to>
                                        <p:strVal val="visible"/>
                                      </p:to>
                                    </p:set>
                                    <p:animEffect transition="in" filter="wipe(down)">
                                      <p:cBhvr>
                                        <p:cTn id="43" dur="500"/>
                                        <p:tgtEl>
                                          <p:spTgt spid="6">
                                            <p:graphicEl>
                                              <a:chart seriesIdx="4" categoryIdx="1" bldStep="ptInCategory"/>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48" dur="500"/>
                                        <p:tgtEl>
                                          <p:spTgt spid="6">
                                            <p:graphicEl>
                                              <a:chart seriesIdx="0" categoryIdx="2" bldStep="ptInCategory"/>
                                            </p:graphicEl>
                                          </p:spTgt>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52" dur="500"/>
                                        <p:tgtEl>
                                          <p:spTgt spid="6">
                                            <p:graphicEl>
                                              <a:chart seriesIdx="1" categoryIdx="2" bldStep="ptInCategory"/>
                                            </p:graphicEl>
                                          </p:spTgt>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56" dur="500"/>
                                        <p:tgtEl>
                                          <p:spTgt spid="6">
                                            <p:graphicEl>
                                              <a:chart seriesIdx="2" categoryIdx="2" bldStep="ptInCategory"/>
                                            </p:graphicEl>
                                          </p:spTgt>
                                        </p:tgtEl>
                                      </p:cBhvr>
                                    </p:animEffect>
                                  </p:childTnLst>
                                </p:cTn>
                              </p:par>
                            </p:childTnLst>
                          </p:cTn>
                        </p:par>
                        <p:par>
                          <p:cTn id="57" fill="hold">
                            <p:stCondLst>
                              <p:cond delay="1500"/>
                            </p:stCondLst>
                            <p:childTnLst>
                              <p:par>
                                <p:cTn id="58" presetID="22" presetClass="entr" presetSubtype="4" fill="hold" grpId="0" nodeType="afterEffect">
                                  <p:stCondLst>
                                    <p:cond delay="0"/>
                                  </p:stCondLst>
                                  <p:childTnLst>
                                    <p:set>
                                      <p:cBhvr>
                                        <p:cTn id="59" dur="1" fill="hold">
                                          <p:stCondLst>
                                            <p:cond delay="0"/>
                                          </p:stCondLst>
                                        </p:cTn>
                                        <p:tgtEl>
                                          <p:spTgt spid="6">
                                            <p:graphicEl>
                                              <a:chart seriesIdx="3" categoryIdx="2" bldStep="ptInCategory"/>
                                            </p:graphicEl>
                                          </p:spTgt>
                                        </p:tgtEl>
                                        <p:attrNameLst>
                                          <p:attrName>style.visibility</p:attrName>
                                        </p:attrNameLst>
                                      </p:cBhvr>
                                      <p:to>
                                        <p:strVal val="visible"/>
                                      </p:to>
                                    </p:set>
                                    <p:animEffect transition="in" filter="wipe(down)">
                                      <p:cBhvr>
                                        <p:cTn id="60" dur="500"/>
                                        <p:tgtEl>
                                          <p:spTgt spid="6">
                                            <p:graphicEl>
                                              <a:chart seriesIdx="3" categoryIdx="2" bldStep="ptInCategory"/>
                                            </p:graphicEl>
                                          </p:spTgt>
                                        </p:tgtEl>
                                      </p:cBhvr>
                                    </p:animEffect>
                                  </p:childTnLst>
                                </p:cTn>
                              </p:par>
                            </p:childTnLst>
                          </p:cTn>
                        </p:par>
                        <p:par>
                          <p:cTn id="61" fill="hold">
                            <p:stCondLst>
                              <p:cond delay="2000"/>
                            </p:stCondLst>
                            <p:childTnLst>
                              <p:par>
                                <p:cTn id="62" presetID="22" presetClass="entr" presetSubtype="4" fill="hold" grpId="0" nodeType="afterEffect">
                                  <p:stCondLst>
                                    <p:cond delay="0"/>
                                  </p:stCondLst>
                                  <p:childTnLst>
                                    <p:set>
                                      <p:cBhvr>
                                        <p:cTn id="63" dur="1" fill="hold">
                                          <p:stCondLst>
                                            <p:cond delay="0"/>
                                          </p:stCondLst>
                                        </p:cTn>
                                        <p:tgtEl>
                                          <p:spTgt spid="6">
                                            <p:graphicEl>
                                              <a:chart seriesIdx="4" categoryIdx="2" bldStep="ptInCategory"/>
                                            </p:graphicEl>
                                          </p:spTgt>
                                        </p:tgtEl>
                                        <p:attrNameLst>
                                          <p:attrName>style.visibility</p:attrName>
                                        </p:attrNameLst>
                                      </p:cBhvr>
                                      <p:to>
                                        <p:strVal val="visible"/>
                                      </p:to>
                                    </p:set>
                                    <p:animEffect transition="in" filter="wipe(down)">
                                      <p:cBhvr>
                                        <p:cTn id="64" dur="500"/>
                                        <p:tgtEl>
                                          <p:spTgt spid="6">
                                            <p:graphicEl>
                                              <a:chart seriesIdx="4" categoryIdx="2" bldStep="ptInCategory"/>
                                            </p:graphicEl>
                                          </p:spTgt>
                                        </p:tgtEl>
                                      </p:cBhvr>
                                    </p:animEffect>
                                  </p:childTnLst>
                                </p:cTn>
                              </p:par>
                            </p:childTnLst>
                          </p:cTn>
                        </p:par>
                        <p:par>
                          <p:cTn id="65" fill="hold">
                            <p:stCondLst>
                              <p:cond delay="2500"/>
                            </p:stCondLst>
                            <p:childTnLst>
                              <p:par>
                                <p:cTn id="66" presetID="22" presetClass="entr" presetSubtype="4" fill="hold" grpId="0" nodeType="afterEffect">
                                  <p:stCondLst>
                                    <p:cond delay="0"/>
                                  </p:stCondLst>
                                  <p:childTnLst>
                                    <p:set>
                                      <p:cBhvr>
                                        <p:cTn id="67"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68" dur="500"/>
                                        <p:tgtEl>
                                          <p:spTgt spid="6">
                                            <p:graphicEl>
                                              <a:chart seriesIdx="0" categoryIdx="3" bldStep="ptInCategory"/>
                                            </p:graphicEl>
                                          </p:spTgt>
                                        </p:tgtEl>
                                      </p:cBhvr>
                                    </p:animEffect>
                                  </p:childTnLst>
                                </p:cTn>
                              </p:par>
                            </p:childTnLst>
                          </p:cTn>
                        </p:par>
                        <p:par>
                          <p:cTn id="69" fill="hold">
                            <p:stCondLst>
                              <p:cond delay="3000"/>
                            </p:stCondLst>
                            <p:childTnLst>
                              <p:par>
                                <p:cTn id="70" presetID="22" presetClass="entr" presetSubtype="4" fill="hold" grpId="0" nodeType="afterEffect">
                                  <p:stCondLst>
                                    <p:cond delay="0"/>
                                  </p:stCondLst>
                                  <p:childTnLst>
                                    <p:set>
                                      <p:cBhvr>
                                        <p:cTn id="71"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72" dur="500"/>
                                        <p:tgtEl>
                                          <p:spTgt spid="6">
                                            <p:graphicEl>
                                              <a:chart seriesIdx="1" categoryIdx="3" bldStep="ptInCategory"/>
                                            </p:graphicEl>
                                          </p:spTgt>
                                        </p:tgtEl>
                                      </p:cBhvr>
                                    </p:animEffect>
                                  </p:childTnLst>
                                </p:cTn>
                              </p:par>
                            </p:childTnLst>
                          </p:cTn>
                        </p:par>
                        <p:par>
                          <p:cTn id="73" fill="hold">
                            <p:stCondLst>
                              <p:cond delay="3500"/>
                            </p:stCondLst>
                            <p:childTnLst>
                              <p:par>
                                <p:cTn id="74" presetID="22" presetClass="entr" presetSubtype="4" fill="hold" grpId="0" nodeType="afterEffect">
                                  <p:stCondLst>
                                    <p:cond delay="0"/>
                                  </p:stCondLst>
                                  <p:childTnLst>
                                    <p:set>
                                      <p:cBhvr>
                                        <p:cTn id="75"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76" dur="500"/>
                                        <p:tgtEl>
                                          <p:spTgt spid="6">
                                            <p:graphicEl>
                                              <a:chart seriesIdx="2" categoryIdx="3" bldStep="ptInCategory"/>
                                            </p:graphicEl>
                                          </p:spTgt>
                                        </p:tgtEl>
                                      </p:cBhvr>
                                    </p:animEffect>
                                  </p:childTnLst>
                                </p:cTn>
                              </p:par>
                            </p:childTnLst>
                          </p:cTn>
                        </p:par>
                        <p:par>
                          <p:cTn id="77" fill="hold">
                            <p:stCondLst>
                              <p:cond delay="4000"/>
                            </p:stCondLst>
                            <p:childTnLst>
                              <p:par>
                                <p:cTn id="78" presetID="22" presetClass="entr" presetSubtype="4" fill="hold" grpId="0" nodeType="afterEffect">
                                  <p:stCondLst>
                                    <p:cond delay="0"/>
                                  </p:stCondLst>
                                  <p:childTnLst>
                                    <p:set>
                                      <p:cBhvr>
                                        <p:cTn id="79" dur="1" fill="hold">
                                          <p:stCondLst>
                                            <p:cond delay="0"/>
                                          </p:stCondLst>
                                        </p:cTn>
                                        <p:tgtEl>
                                          <p:spTgt spid="6">
                                            <p:graphicEl>
                                              <a:chart seriesIdx="3" categoryIdx="3" bldStep="ptInCategory"/>
                                            </p:graphicEl>
                                          </p:spTgt>
                                        </p:tgtEl>
                                        <p:attrNameLst>
                                          <p:attrName>style.visibility</p:attrName>
                                        </p:attrNameLst>
                                      </p:cBhvr>
                                      <p:to>
                                        <p:strVal val="visible"/>
                                      </p:to>
                                    </p:set>
                                    <p:animEffect transition="in" filter="wipe(down)">
                                      <p:cBhvr>
                                        <p:cTn id="80" dur="500"/>
                                        <p:tgtEl>
                                          <p:spTgt spid="6">
                                            <p:graphicEl>
                                              <a:chart seriesIdx="3" categoryIdx="3" bldStep="ptInCategory"/>
                                            </p:graphicEl>
                                          </p:spTgt>
                                        </p:tgtEl>
                                      </p:cBhvr>
                                    </p:animEffect>
                                  </p:childTnLst>
                                </p:cTn>
                              </p:par>
                            </p:childTnLst>
                          </p:cTn>
                        </p:par>
                        <p:par>
                          <p:cTn id="81" fill="hold">
                            <p:stCondLst>
                              <p:cond delay="4500"/>
                            </p:stCondLst>
                            <p:childTnLst>
                              <p:par>
                                <p:cTn id="82" presetID="22" presetClass="entr" presetSubtype="4" fill="hold" grpId="0" nodeType="afterEffect">
                                  <p:stCondLst>
                                    <p:cond delay="0"/>
                                  </p:stCondLst>
                                  <p:childTnLst>
                                    <p:set>
                                      <p:cBhvr>
                                        <p:cTn id="83" dur="1" fill="hold">
                                          <p:stCondLst>
                                            <p:cond delay="0"/>
                                          </p:stCondLst>
                                        </p:cTn>
                                        <p:tgtEl>
                                          <p:spTgt spid="6">
                                            <p:graphicEl>
                                              <a:chart seriesIdx="4" categoryIdx="3" bldStep="ptInCategory"/>
                                            </p:graphicEl>
                                          </p:spTgt>
                                        </p:tgtEl>
                                        <p:attrNameLst>
                                          <p:attrName>style.visibility</p:attrName>
                                        </p:attrNameLst>
                                      </p:cBhvr>
                                      <p:to>
                                        <p:strVal val="visible"/>
                                      </p:to>
                                    </p:set>
                                    <p:animEffect transition="in" filter="wipe(down)">
                                      <p:cBhvr>
                                        <p:cTn id="84" dur="500"/>
                                        <p:tgtEl>
                                          <p:spTgt spid="6">
                                            <p:graphicEl>
                                              <a:chart seriesIdx="4" categoryIdx="3" bldStep="ptInCategory"/>
                                            </p:graphicEl>
                                          </p:spTgt>
                                        </p:tgtEl>
                                      </p:cBhvr>
                                    </p:animEffect>
                                  </p:childTnLst>
                                </p:cTn>
                              </p:par>
                            </p:childTnLst>
                          </p:cTn>
                        </p:par>
                        <p:par>
                          <p:cTn id="85" fill="hold">
                            <p:stCondLst>
                              <p:cond delay="5000"/>
                            </p:stCondLst>
                            <p:childTnLst>
                              <p:par>
                                <p:cTn id="86" presetID="22" presetClass="entr" presetSubtype="4" fill="hold" grpId="0" nodeType="afterEffect">
                                  <p:stCondLst>
                                    <p:cond delay="0"/>
                                  </p:stCondLst>
                                  <p:childTnLst>
                                    <p:set>
                                      <p:cBhvr>
                                        <p:cTn id="87" dur="1" fill="hold">
                                          <p:stCondLst>
                                            <p:cond delay="0"/>
                                          </p:stCondLst>
                                        </p:cTn>
                                        <p:tgtEl>
                                          <p:spTgt spid="6">
                                            <p:graphicEl>
                                              <a:chart seriesIdx="0" categoryIdx="4" bldStep="ptInCategory"/>
                                            </p:graphicEl>
                                          </p:spTgt>
                                        </p:tgtEl>
                                        <p:attrNameLst>
                                          <p:attrName>style.visibility</p:attrName>
                                        </p:attrNameLst>
                                      </p:cBhvr>
                                      <p:to>
                                        <p:strVal val="visible"/>
                                      </p:to>
                                    </p:set>
                                    <p:animEffect transition="in" filter="wipe(down)">
                                      <p:cBhvr>
                                        <p:cTn id="88" dur="500"/>
                                        <p:tgtEl>
                                          <p:spTgt spid="6">
                                            <p:graphicEl>
                                              <a:chart seriesIdx="0" categoryIdx="4" bldStep="ptInCategory"/>
                                            </p:graphicEl>
                                          </p:spTgt>
                                        </p:tgtEl>
                                      </p:cBhvr>
                                    </p:animEffect>
                                  </p:childTnLst>
                                </p:cTn>
                              </p:par>
                            </p:childTnLst>
                          </p:cTn>
                        </p:par>
                        <p:par>
                          <p:cTn id="89" fill="hold">
                            <p:stCondLst>
                              <p:cond delay="5500"/>
                            </p:stCondLst>
                            <p:childTnLst>
                              <p:par>
                                <p:cTn id="90" presetID="22" presetClass="entr" presetSubtype="4" fill="hold" grpId="0" nodeType="afterEffect">
                                  <p:stCondLst>
                                    <p:cond delay="0"/>
                                  </p:stCondLst>
                                  <p:childTnLst>
                                    <p:set>
                                      <p:cBhvr>
                                        <p:cTn id="91" dur="1" fill="hold">
                                          <p:stCondLst>
                                            <p:cond delay="0"/>
                                          </p:stCondLst>
                                        </p:cTn>
                                        <p:tgtEl>
                                          <p:spTgt spid="6">
                                            <p:graphicEl>
                                              <a:chart seriesIdx="1" categoryIdx="4" bldStep="ptInCategory"/>
                                            </p:graphicEl>
                                          </p:spTgt>
                                        </p:tgtEl>
                                        <p:attrNameLst>
                                          <p:attrName>style.visibility</p:attrName>
                                        </p:attrNameLst>
                                      </p:cBhvr>
                                      <p:to>
                                        <p:strVal val="visible"/>
                                      </p:to>
                                    </p:set>
                                    <p:animEffect transition="in" filter="wipe(down)">
                                      <p:cBhvr>
                                        <p:cTn id="92" dur="500"/>
                                        <p:tgtEl>
                                          <p:spTgt spid="6">
                                            <p:graphicEl>
                                              <a:chart seriesIdx="1" categoryIdx="4" bldStep="ptInCategory"/>
                                            </p:graphicEl>
                                          </p:spTgt>
                                        </p:tgtEl>
                                      </p:cBhvr>
                                    </p:animEffect>
                                  </p:childTnLst>
                                </p:cTn>
                              </p:par>
                            </p:childTnLst>
                          </p:cTn>
                        </p:par>
                        <p:par>
                          <p:cTn id="93" fill="hold">
                            <p:stCondLst>
                              <p:cond delay="6000"/>
                            </p:stCondLst>
                            <p:childTnLst>
                              <p:par>
                                <p:cTn id="94" presetID="22" presetClass="entr" presetSubtype="4" fill="hold" grpId="0" nodeType="afterEffect">
                                  <p:stCondLst>
                                    <p:cond delay="0"/>
                                  </p:stCondLst>
                                  <p:childTnLst>
                                    <p:set>
                                      <p:cBhvr>
                                        <p:cTn id="95" dur="1" fill="hold">
                                          <p:stCondLst>
                                            <p:cond delay="0"/>
                                          </p:stCondLst>
                                        </p:cTn>
                                        <p:tgtEl>
                                          <p:spTgt spid="6">
                                            <p:graphicEl>
                                              <a:chart seriesIdx="2" categoryIdx="4" bldStep="ptInCategory"/>
                                            </p:graphicEl>
                                          </p:spTgt>
                                        </p:tgtEl>
                                        <p:attrNameLst>
                                          <p:attrName>style.visibility</p:attrName>
                                        </p:attrNameLst>
                                      </p:cBhvr>
                                      <p:to>
                                        <p:strVal val="visible"/>
                                      </p:to>
                                    </p:set>
                                    <p:animEffect transition="in" filter="wipe(down)">
                                      <p:cBhvr>
                                        <p:cTn id="96" dur="500"/>
                                        <p:tgtEl>
                                          <p:spTgt spid="6">
                                            <p:graphicEl>
                                              <a:chart seriesIdx="2" categoryIdx="4" bldStep="ptInCategory"/>
                                            </p:graphicEl>
                                          </p:spTgt>
                                        </p:tgtEl>
                                      </p:cBhvr>
                                    </p:animEffect>
                                  </p:childTnLst>
                                </p:cTn>
                              </p:par>
                            </p:childTnLst>
                          </p:cTn>
                        </p:par>
                        <p:par>
                          <p:cTn id="97" fill="hold">
                            <p:stCondLst>
                              <p:cond delay="6500"/>
                            </p:stCondLst>
                            <p:childTnLst>
                              <p:par>
                                <p:cTn id="98" presetID="22" presetClass="entr" presetSubtype="4" fill="hold" grpId="0" nodeType="afterEffect">
                                  <p:stCondLst>
                                    <p:cond delay="0"/>
                                  </p:stCondLst>
                                  <p:childTnLst>
                                    <p:set>
                                      <p:cBhvr>
                                        <p:cTn id="99" dur="1" fill="hold">
                                          <p:stCondLst>
                                            <p:cond delay="0"/>
                                          </p:stCondLst>
                                        </p:cTn>
                                        <p:tgtEl>
                                          <p:spTgt spid="6">
                                            <p:graphicEl>
                                              <a:chart seriesIdx="3" categoryIdx="4" bldStep="ptInCategory"/>
                                            </p:graphicEl>
                                          </p:spTgt>
                                        </p:tgtEl>
                                        <p:attrNameLst>
                                          <p:attrName>style.visibility</p:attrName>
                                        </p:attrNameLst>
                                      </p:cBhvr>
                                      <p:to>
                                        <p:strVal val="visible"/>
                                      </p:to>
                                    </p:set>
                                    <p:animEffect transition="in" filter="wipe(down)">
                                      <p:cBhvr>
                                        <p:cTn id="100" dur="500"/>
                                        <p:tgtEl>
                                          <p:spTgt spid="6">
                                            <p:graphicEl>
                                              <a:chart seriesIdx="3" categoryIdx="4" bldStep="ptInCategory"/>
                                            </p:graphicEl>
                                          </p:spTgt>
                                        </p:tgtEl>
                                      </p:cBhvr>
                                    </p:animEffect>
                                  </p:childTnLst>
                                </p:cTn>
                              </p:par>
                            </p:childTnLst>
                          </p:cTn>
                        </p:par>
                        <p:par>
                          <p:cTn id="101" fill="hold">
                            <p:stCondLst>
                              <p:cond delay="7000"/>
                            </p:stCondLst>
                            <p:childTnLst>
                              <p:par>
                                <p:cTn id="102" presetID="22" presetClass="entr" presetSubtype="4" fill="hold" grpId="0" nodeType="afterEffect">
                                  <p:stCondLst>
                                    <p:cond delay="0"/>
                                  </p:stCondLst>
                                  <p:childTnLst>
                                    <p:set>
                                      <p:cBhvr>
                                        <p:cTn id="103" dur="1" fill="hold">
                                          <p:stCondLst>
                                            <p:cond delay="0"/>
                                          </p:stCondLst>
                                        </p:cTn>
                                        <p:tgtEl>
                                          <p:spTgt spid="6">
                                            <p:graphicEl>
                                              <a:chart seriesIdx="4" categoryIdx="4" bldStep="ptInCategory"/>
                                            </p:graphicEl>
                                          </p:spTgt>
                                        </p:tgtEl>
                                        <p:attrNameLst>
                                          <p:attrName>style.visibility</p:attrName>
                                        </p:attrNameLst>
                                      </p:cBhvr>
                                      <p:to>
                                        <p:strVal val="visible"/>
                                      </p:to>
                                    </p:set>
                                    <p:animEffect transition="in" filter="wipe(down)">
                                      <p:cBhvr>
                                        <p:cTn id="104" dur="500"/>
                                        <p:tgtEl>
                                          <p:spTgt spid="6">
                                            <p:graphicEl>
                                              <a:chart seriesIdx="4"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the different races need each other for progress and should there be full opportunity for all?</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72FEA122-AC12-1546-FA2C-A667E5636F84}"/>
                  </a:ext>
                </a:extLst>
              </p:cNvPr>
              <p:cNvGraphicFramePr>
                <a:graphicFrameLocks/>
              </p:cNvGraphicFramePr>
              <p:nvPr>
                <p:extLst>
                  <p:ext uri="{D42A27DB-BD31-4B8C-83A1-F6EECF244321}">
                    <p14:modId xmlns:p14="http://schemas.microsoft.com/office/powerpoint/2010/main" val="2577226295"/>
                  </p:ext>
                </p:extLst>
              </p:nvPr>
            </p:nvGraphicFramePr>
            <p:xfrm>
              <a:off x="516000" y="1144053"/>
              <a:ext cx="11160000" cy="486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72FEA122-AC12-1546-FA2C-A667E5636F84}"/>
                  </a:ext>
                </a:extLst>
              </p:cNvPr>
              <p:cNvPicPr>
                <a:picLocks noGrp="1" noRot="1" noChangeAspect="1" noMove="1" noResize="1" noEditPoints="1" noAdjustHandles="1" noChangeArrowheads="1" noChangeShapeType="1"/>
              </p:cNvPicPr>
              <p:nvPr/>
            </p:nvPicPr>
            <p:blipFill>
              <a:blip r:embed="rId3"/>
              <a:stretch>
                <a:fillRect/>
              </a:stretch>
            </p:blipFill>
            <p:spPr>
              <a:xfrm>
                <a:off x="516000" y="1144053"/>
                <a:ext cx="11160000" cy="4860000"/>
              </a:xfrm>
              <a:prstGeom prst="rect">
                <a:avLst/>
              </a:prstGeom>
            </p:spPr>
          </p:pic>
        </mc:Fallback>
      </mc:AlternateContent>
    </p:spTree>
    <p:extLst>
      <p:ext uri="{BB962C8B-B14F-4D97-AF65-F5344CB8AC3E}">
        <p14:creationId xmlns:p14="http://schemas.microsoft.com/office/powerpoint/2010/main" val="107228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the different races need each other for progress and should there be full opportunity for all?</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8" name="Chart 7">
            <a:extLst>
              <a:ext uri="{FF2B5EF4-FFF2-40B4-BE49-F238E27FC236}">
                <a16:creationId xmlns:a16="http://schemas.microsoft.com/office/drawing/2014/main" id="{72FEA122-AC12-1546-FA2C-A667E5636F84}"/>
              </a:ext>
            </a:extLst>
          </p:cNvPr>
          <p:cNvGraphicFramePr>
            <a:graphicFrameLocks/>
          </p:cNvGraphicFramePr>
          <p:nvPr>
            <p:extLst>
              <p:ext uri="{D42A27DB-BD31-4B8C-83A1-F6EECF244321}">
                <p14:modId xmlns:p14="http://schemas.microsoft.com/office/powerpoint/2010/main" val="3547879518"/>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790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0" categoryIdx="0" bldStep="ptInCategory"/>
                                            </p:graphicEl>
                                          </p:spTgt>
                                        </p:tgtEl>
                                        <p:attrNameLst>
                                          <p:attrName>style.visibility</p:attrName>
                                        </p:attrNameLst>
                                      </p:cBhvr>
                                      <p:to>
                                        <p:strVal val="visible"/>
                                      </p:to>
                                    </p:set>
                                    <p:animEffect transition="in" filter="wipe(down)">
                                      <p:cBhvr>
                                        <p:cTn id="7" dur="500"/>
                                        <p:tgtEl>
                                          <p:spTgt spid="8">
                                            <p:graphicEl>
                                              <a:chart seriesIdx="0" categoryIdx="0" bldStep="ptIn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1" categoryIdx="0" bldStep="ptInCategory"/>
                                            </p:graphicEl>
                                          </p:spTgt>
                                        </p:tgtEl>
                                        <p:attrNameLst>
                                          <p:attrName>style.visibility</p:attrName>
                                        </p:attrNameLst>
                                      </p:cBhvr>
                                      <p:to>
                                        <p:strVal val="visible"/>
                                      </p:to>
                                    </p:set>
                                    <p:animEffect transition="in" filter="wipe(down)">
                                      <p:cBhvr>
                                        <p:cTn id="11" dur="500"/>
                                        <p:tgtEl>
                                          <p:spTgt spid="8">
                                            <p:graphicEl>
                                              <a:chart seriesIdx="1"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graphicEl>
                                              <a:chart seriesIdx="2" categoryIdx="0" bldStep="ptInCategory"/>
                                            </p:graphicEl>
                                          </p:spTgt>
                                        </p:tgtEl>
                                        <p:attrNameLst>
                                          <p:attrName>style.visibility</p:attrName>
                                        </p:attrNameLst>
                                      </p:cBhvr>
                                      <p:to>
                                        <p:strVal val="visible"/>
                                      </p:to>
                                    </p:set>
                                    <p:animEffect transition="in" filter="wipe(down)">
                                      <p:cBhvr>
                                        <p:cTn id="15" dur="500"/>
                                        <p:tgtEl>
                                          <p:spTgt spid="8">
                                            <p:graphicEl>
                                              <a:chart seriesIdx="2"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graphicEl>
                                              <a:chart seriesIdx="3" categoryIdx="0" bldStep="ptInCategory"/>
                                            </p:graphicEl>
                                          </p:spTgt>
                                        </p:tgtEl>
                                        <p:attrNameLst>
                                          <p:attrName>style.visibility</p:attrName>
                                        </p:attrNameLst>
                                      </p:cBhvr>
                                      <p:to>
                                        <p:strVal val="visible"/>
                                      </p:to>
                                    </p:set>
                                    <p:animEffect transition="in" filter="wipe(down)">
                                      <p:cBhvr>
                                        <p:cTn id="19" dur="500"/>
                                        <p:tgtEl>
                                          <p:spTgt spid="8">
                                            <p:graphicEl>
                                              <a:chart seriesIdx="3"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8">
                                            <p:graphicEl>
                                              <a:chart seriesIdx="4" categoryIdx="0" bldStep="ptInCategory"/>
                                            </p:graphicEl>
                                          </p:spTgt>
                                        </p:tgtEl>
                                        <p:attrNameLst>
                                          <p:attrName>style.visibility</p:attrName>
                                        </p:attrNameLst>
                                      </p:cBhvr>
                                      <p:to>
                                        <p:strVal val="visible"/>
                                      </p:to>
                                    </p:set>
                                    <p:animEffect transition="in" filter="wipe(down)">
                                      <p:cBhvr>
                                        <p:cTn id="23" dur="500"/>
                                        <p:tgtEl>
                                          <p:spTgt spid="8">
                                            <p:graphicEl>
                                              <a:chart seriesIdx="4" categoryIdx="0" bldStep="ptIn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graphicEl>
                                              <a:chart seriesIdx="0" categoryIdx="1" bldStep="ptInCategory"/>
                                            </p:graphicEl>
                                          </p:spTgt>
                                        </p:tgtEl>
                                        <p:attrNameLst>
                                          <p:attrName>style.visibility</p:attrName>
                                        </p:attrNameLst>
                                      </p:cBhvr>
                                      <p:to>
                                        <p:strVal val="visible"/>
                                      </p:to>
                                    </p:set>
                                    <p:animEffect transition="in" filter="wipe(down)">
                                      <p:cBhvr>
                                        <p:cTn id="28" dur="500"/>
                                        <p:tgtEl>
                                          <p:spTgt spid="8">
                                            <p:graphicEl>
                                              <a:chart seriesIdx="0" categoryIdx="1" bldStep="ptInCategory"/>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8">
                                            <p:graphicEl>
                                              <a:chart seriesIdx="1" categoryIdx="1" bldStep="ptInCategory"/>
                                            </p:graphicEl>
                                          </p:spTgt>
                                        </p:tgtEl>
                                        <p:attrNameLst>
                                          <p:attrName>style.visibility</p:attrName>
                                        </p:attrNameLst>
                                      </p:cBhvr>
                                      <p:to>
                                        <p:strVal val="visible"/>
                                      </p:to>
                                    </p:set>
                                    <p:animEffect transition="in" filter="wipe(down)">
                                      <p:cBhvr>
                                        <p:cTn id="32" dur="500"/>
                                        <p:tgtEl>
                                          <p:spTgt spid="8">
                                            <p:graphicEl>
                                              <a:chart seriesIdx="1" categoryIdx="1" bldStep="ptInCategory"/>
                                            </p:graphicEl>
                                          </p:spTgt>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8">
                                            <p:graphicEl>
                                              <a:chart seriesIdx="2" categoryIdx="1" bldStep="ptInCategory"/>
                                            </p:graphicEl>
                                          </p:spTgt>
                                        </p:tgtEl>
                                        <p:attrNameLst>
                                          <p:attrName>style.visibility</p:attrName>
                                        </p:attrNameLst>
                                      </p:cBhvr>
                                      <p:to>
                                        <p:strVal val="visible"/>
                                      </p:to>
                                    </p:set>
                                    <p:animEffect transition="in" filter="wipe(down)">
                                      <p:cBhvr>
                                        <p:cTn id="36" dur="500"/>
                                        <p:tgtEl>
                                          <p:spTgt spid="8">
                                            <p:graphicEl>
                                              <a:chart seriesIdx="2" categoryIdx="1" bldStep="ptInCategory"/>
                                            </p:graphicEl>
                                          </p:spTgt>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8">
                                            <p:graphicEl>
                                              <a:chart seriesIdx="3" categoryIdx="1" bldStep="ptInCategory"/>
                                            </p:graphicEl>
                                          </p:spTgt>
                                        </p:tgtEl>
                                        <p:attrNameLst>
                                          <p:attrName>style.visibility</p:attrName>
                                        </p:attrNameLst>
                                      </p:cBhvr>
                                      <p:to>
                                        <p:strVal val="visible"/>
                                      </p:to>
                                    </p:set>
                                    <p:animEffect transition="in" filter="wipe(down)">
                                      <p:cBhvr>
                                        <p:cTn id="40" dur="500"/>
                                        <p:tgtEl>
                                          <p:spTgt spid="8">
                                            <p:graphicEl>
                                              <a:chart seriesIdx="3" categoryIdx="1" bldStep="ptInCategory"/>
                                            </p:graphicEl>
                                          </p:spTgt>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8">
                                            <p:graphicEl>
                                              <a:chart seriesIdx="4" categoryIdx="1" bldStep="ptInCategory"/>
                                            </p:graphicEl>
                                          </p:spTgt>
                                        </p:tgtEl>
                                        <p:attrNameLst>
                                          <p:attrName>style.visibility</p:attrName>
                                        </p:attrNameLst>
                                      </p:cBhvr>
                                      <p:to>
                                        <p:strVal val="visible"/>
                                      </p:to>
                                    </p:set>
                                    <p:animEffect transition="in" filter="wipe(down)">
                                      <p:cBhvr>
                                        <p:cTn id="44" dur="500"/>
                                        <p:tgtEl>
                                          <p:spTgt spid="8">
                                            <p:graphicEl>
                                              <a:chart seriesIdx="4" categoryIdx="1" bldStep="ptIn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8">
                                            <p:graphicEl>
                                              <a:chart seriesIdx="0" categoryIdx="2" bldStep="ptInCategory"/>
                                            </p:graphicEl>
                                          </p:spTgt>
                                        </p:tgtEl>
                                        <p:attrNameLst>
                                          <p:attrName>style.visibility</p:attrName>
                                        </p:attrNameLst>
                                      </p:cBhvr>
                                      <p:to>
                                        <p:strVal val="visible"/>
                                      </p:to>
                                    </p:set>
                                    <p:animEffect transition="in" filter="wipe(down)">
                                      <p:cBhvr>
                                        <p:cTn id="49" dur="500"/>
                                        <p:tgtEl>
                                          <p:spTgt spid="8">
                                            <p:graphicEl>
                                              <a:chart seriesIdx="0" categoryIdx="2" bldStep="ptInCategory"/>
                                            </p:graphicEl>
                                          </p:spTgt>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8">
                                            <p:graphicEl>
                                              <a:chart seriesIdx="1" categoryIdx="2" bldStep="ptInCategory"/>
                                            </p:graphicEl>
                                          </p:spTgt>
                                        </p:tgtEl>
                                        <p:attrNameLst>
                                          <p:attrName>style.visibility</p:attrName>
                                        </p:attrNameLst>
                                      </p:cBhvr>
                                      <p:to>
                                        <p:strVal val="visible"/>
                                      </p:to>
                                    </p:set>
                                    <p:animEffect transition="in" filter="wipe(down)">
                                      <p:cBhvr>
                                        <p:cTn id="53" dur="500"/>
                                        <p:tgtEl>
                                          <p:spTgt spid="8">
                                            <p:graphicEl>
                                              <a:chart seriesIdx="1" categoryIdx="2" bldStep="ptInCategory"/>
                                            </p:graphicEl>
                                          </p:spTgt>
                                        </p:tgtEl>
                                      </p:cBhvr>
                                    </p:animEffec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8">
                                            <p:graphicEl>
                                              <a:chart seriesIdx="2" categoryIdx="2" bldStep="ptInCategory"/>
                                            </p:graphicEl>
                                          </p:spTgt>
                                        </p:tgtEl>
                                        <p:attrNameLst>
                                          <p:attrName>style.visibility</p:attrName>
                                        </p:attrNameLst>
                                      </p:cBhvr>
                                      <p:to>
                                        <p:strVal val="visible"/>
                                      </p:to>
                                    </p:set>
                                    <p:animEffect transition="in" filter="wipe(down)">
                                      <p:cBhvr>
                                        <p:cTn id="57" dur="500"/>
                                        <p:tgtEl>
                                          <p:spTgt spid="8">
                                            <p:graphicEl>
                                              <a:chart seriesIdx="2" categoryIdx="2" bldStep="ptInCategory"/>
                                            </p:graphicEl>
                                          </p:spTgt>
                                        </p:tgtEl>
                                      </p:cBhvr>
                                    </p:animEffect>
                                  </p:childTnLst>
                                </p:cTn>
                              </p:par>
                            </p:childTnLst>
                          </p:cTn>
                        </p:par>
                        <p:par>
                          <p:cTn id="58" fill="hold">
                            <p:stCondLst>
                              <p:cond delay="1500"/>
                            </p:stCondLst>
                            <p:childTnLst>
                              <p:par>
                                <p:cTn id="59" presetID="22" presetClass="entr" presetSubtype="4" fill="hold" grpId="0" nodeType="afterEffect">
                                  <p:stCondLst>
                                    <p:cond delay="0"/>
                                  </p:stCondLst>
                                  <p:childTnLst>
                                    <p:set>
                                      <p:cBhvr>
                                        <p:cTn id="60" dur="1" fill="hold">
                                          <p:stCondLst>
                                            <p:cond delay="0"/>
                                          </p:stCondLst>
                                        </p:cTn>
                                        <p:tgtEl>
                                          <p:spTgt spid="8">
                                            <p:graphicEl>
                                              <a:chart seriesIdx="3" categoryIdx="2" bldStep="ptInCategory"/>
                                            </p:graphicEl>
                                          </p:spTgt>
                                        </p:tgtEl>
                                        <p:attrNameLst>
                                          <p:attrName>style.visibility</p:attrName>
                                        </p:attrNameLst>
                                      </p:cBhvr>
                                      <p:to>
                                        <p:strVal val="visible"/>
                                      </p:to>
                                    </p:set>
                                    <p:animEffect transition="in" filter="wipe(down)">
                                      <p:cBhvr>
                                        <p:cTn id="61" dur="500"/>
                                        <p:tgtEl>
                                          <p:spTgt spid="8">
                                            <p:graphicEl>
                                              <a:chart seriesIdx="3" categoryIdx="2" bldStep="ptInCategory"/>
                                            </p:graphicEl>
                                          </p:spTgt>
                                        </p:tgtEl>
                                      </p:cBhvr>
                                    </p:animEffect>
                                  </p:childTnLst>
                                </p:cTn>
                              </p:par>
                            </p:childTnLst>
                          </p:cTn>
                        </p:par>
                        <p:par>
                          <p:cTn id="62" fill="hold">
                            <p:stCondLst>
                              <p:cond delay="2000"/>
                            </p:stCondLst>
                            <p:childTnLst>
                              <p:par>
                                <p:cTn id="63" presetID="22" presetClass="entr" presetSubtype="4" fill="hold" grpId="0" nodeType="afterEffect">
                                  <p:stCondLst>
                                    <p:cond delay="0"/>
                                  </p:stCondLst>
                                  <p:childTnLst>
                                    <p:set>
                                      <p:cBhvr>
                                        <p:cTn id="64" dur="1" fill="hold">
                                          <p:stCondLst>
                                            <p:cond delay="0"/>
                                          </p:stCondLst>
                                        </p:cTn>
                                        <p:tgtEl>
                                          <p:spTgt spid="8">
                                            <p:graphicEl>
                                              <a:chart seriesIdx="4" categoryIdx="2" bldStep="ptInCategory"/>
                                            </p:graphicEl>
                                          </p:spTgt>
                                        </p:tgtEl>
                                        <p:attrNameLst>
                                          <p:attrName>style.visibility</p:attrName>
                                        </p:attrNameLst>
                                      </p:cBhvr>
                                      <p:to>
                                        <p:strVal val="visible"/>
                                      </p:to>
                                    </p:set>
                                    <p:animEffect transition="in" filter="wipe(down)">
                                      <p:cBhvr>
                                        <p:cTn id="65" dur="500"/>
                                        <p:tgtEl>
                                          <p:spTgt spid="8">
                                            <p:graphicEl>
                                              <a:chart seriesIdx="4" categoryIdx="2" bldStep="ptInCategory"/>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8">
                                            <p:graphicEl>
                                              <a:chart seriesIdx="0" categoryIdx="3" bldStep="ptInCategory"/>
                                            </p:graphicEl>
                                          </p:spTgt>
                                        </p:tgtEl>
                                        <p:attrNameLst>
                                          <p:attrName>style.visibility</p:attrName>
                                        </p:attrNameLst>
                                      </p:cBhvr>
                                      <p:to>
                                        <p:strVal val="visible"/>
                                      </p:to>
                                    </p:set>
                                    <p:animEffect transition="in" filter="wipe(down)">
                                      <p:cBhvr>
                                        <p:cTn id="70" dur="500"/>
                                        <p:tgtEl>
                                          <p:spTgt spid="8">
                                            <p:graphicEl>
                                              <a:chart seriesIdx="0" categoryIdx="3" bldStep="ptInCategory"/>
                                            </p:graphicEl>
                                          </p:spTgt>
                                        </p:tgtEl>
                                      </p:cBhvr>
                                    </p:animEffect>
                                  </p:childTnLst>
                                </p:cTn>
                              </p:par>
                            </p:childTnLst>
                          </p:cTn>
                        </p:par>
                        <p:par>
                          <p:cTn id="71" fill="hold">
                            <p:stCondLst>
                              <p:cond delay="500"/>
                            </p:stCondLst>
                            <p:childTnLst>
                              <p:par>
                                <p:cTn id="72" presetID="22" presetClass="entr" presetSubtype="4" fill="hold" grpId="0" nodeType="afterEffect">
                                  <p:stCondLst>
                                    <p:cond delay="0"/>
                                  </p:stCondLst>
                                  <p:childTnLst>
                                    <p:set>
                                      <p:cBhvr>
                                        <p:cTn id="73" dur="1" fill="hold">
                                          <p:stCondLst>
                                            <p:cond delay="0"/>
                                          </p:stCondLst>
                                        </p:cTn>
                                        <p:tgtEl>
                                          <p:spTgt spid="8">
                                            <p:graphicEl>
                                              <a:chart seriesIdx="1" categoryIdx="3" bldStep="ptInCategory"/>
                                            </p:graphicEl>
                                          </p:spTgt>
                                        </p:tgtEl>
                                        <p:attrNameLst>
                                          <p:attrName>style.visibility</p:attrName>
                                        </p:attrNameLst>
                                      </p:cBhvr>
                                      <p:to>
                                        <p:strVal val="visible"/>
                                      </p:to>
                                    </p:set>
                                    <p:animEffect transition="in" filter="wipe(down)">
                                      <p:cBhvr>
                                        <p:cTn id="74" dur="500"/>
                                        <p:tgtEl>
                                          <p:spTgt spid="8">
                                            <p:graphicEl>
                                              <a:chart seriesIdx="1" categoryIdx="3" bldStep="ptInCategory"/>
                                            </p:graphicEl>
                                          </p:spTgt>
                                        </p:tgtEl>
                                      </p:cBhvr>
                                    </p:animEffect>
                                  </p:childTnLst>
                                </p:cTn>
                              </p:par>
                            </p:childTnLst>
                          </p:cTn>
                        </p:par>
                        <p:par>
                          <p:cTn id="75" fill="hold">
                            <p:stCondLst>
                              <p:cond delay="1000"/>
                            </p:stCondLst>
                            <p:childTnLst>
                              <p:par>
                                <p:cTn id="76" presetID="22" presetClass="entr" presetSubtype="4" fill="hold" grpId="0" nodeType="afterEffect">
                                  <p:stCondLst>
                                    <p:cond delay="0"/>
                                  </p:stCondLst>
                                  <p:childTnLst>
                                    <p:set>
                                      <p:cBhvr>
                                        <p:cTn id="77" dur="1" fill="hold">
                                          <p:stCondLst>
                                            <p:cond delay="0"/>
                                          </p:stCondLst>
                                        </p:cTn>
                                        <p:tgtEl>
                                          <p:spTgt spid="8">
                                            <p:graphicEl>
                                              <a:chart seriesIdx="2" categoryIdx="3" bldStep="ptInCategory"/>
                                            </p:graphicEl>
                                          </p:spTgt>
                                        </p:tgtEl>
                                        <p:attrNameLst>
                                          <p:attrName>style.visibility</p:attrName>
                                        </p:attrNameLst>
                                      </p:cBhvr>
                                      <p:to>
                                        <p:strVal val="visible"/>
                                      </p:to>
                                    </p:set>
                                    <p:animEffect transition="in" filter="wipe(down)">
                                      <p:cBhvr>
                                        <p:cTn id="78" dur="500"/>
                                        <p:tgtEl>
                                          <p:spTgt spid="8">
                                            <p:graphicEl>
                                              <a:chart seriesIdx="2" categoryIdx="3" bldStep="ptInCategory"/>
                                            </p:graphicEl>
                                          </p:spTgt>
                                        </p:tgtEl>
                                      </p:cBhvr>
                                    </p:animEffect>
                                  </p:childTnLst>
                                </p:cTn>
                              </p:par>
                            </p:childTnLst>
                          </p:cTn>
                        </p:par>
                        <p:par>
                          <p:cTn id="79" fill="hold">
                            <p:stCondLst>
                              <p:cond delay="1500"/>
                            </p:stCondLst>
                            <p:childTnLst>
                              <p:par>
                                <p:cTn id="80" presetID="22" presetClass="entr" presetSubtype="4" fill="hold" grpId="0" nodeType="afterEffect">
                                  <p:stCondLst>
                                    <p:cond delay="0"/>
                                  </p:stCondLst>
                                  <p:childTnLst>
                                    <p:set>
                                      <p:cBhvr>
                                        <p:cTn id="81" dur="1" fill="hold">
                                          <p:stCondLst>
                                            <p:cond delay="0"/>
                                          </p:stCondLst>
                                        </p:cTn>
                                        <p:tgtEl>
                                          <p:spTgt spid="8">
                                            <p:graphicEl>
                                              <a:chart seriesIdx="3" categoryIdx="3" bldStep="ptInCategory"/>
                                            </p:graphicEl>
                                          </p:spTgt>
                                        </p:tgtEl>
                                        <p:attrNameLst>
                                          <p:attrName>style.visibility</p:attrName>
                                        </p:attrNameLst>
                                      </p:cBhvr>
                                      <p:to>
                                        <p:strVal val="visible"/>
                                      </p:to>
                                    </p:set>
                                    <p:animEffect transition="in" filter="wipe(down)">
                                      <p:cBhvr>
                                        <p:cTn id="82" dur="500"/>
                                        <p:tgtEl>
                                          <p:spTgt spid="8">
                                            <p:graphicEl>
                                              <a:chart seriesIdx="3" categoryIdx="3" bldStep="ptInCategory"/>
                                            </p:graphicEl>
                                          </p:spTgt>
                                        </p:tgtEl>
                                      </p:cBhvr>
                                    </p:animEffect>
                                  </p:childTnLst>
                                </p:cTn>
                              </p:par>
                            </p:childTnLst>
                          </p:cTn>
                        </p:par>
                        <p:par>
                          <p:cTn id="83" fill="hold">
                            <p:stCondLst>
                              <p:cond delay="2000"/>
                            </p:stCondLst>
                            <p:childTnLst>
                              <p:par>
                                <p:cTn id="84" presetID="22" presetClass="entr" presetSubtype="4" fill="hold" grpId="0" nodeType="afterEffect">
                                  <p:stCondLst>
                                    <p:cond delay="0"/>
                                  </p:stCondLst>
                                  <p:childTnLst>
                                    <p:set>
                                      <p:cBhvr>
                                        <p:cTn id="85" dur="1" fill="hold">
                                          <p:stCondLst>
                                            <p:cond delay="0"/>
                                          </p:stCondLst>
                                        </p:cTn>
                                        <p:tgtEl>
                                          <p:spTgt spid="8">
                                            <p:graphicEl>
                                              <a:chart seriesIdx="4" categoryIdx="3" bldStep="ptInCategory"/>
                                            </p:graphicEl>
                                          </p:spTgt>
                                        </p:tgtEl>
                                        <p:attrNameLst>
                                          <p:attrName>style.visibility</p:attrName>
                                        </p:attrNameLst>
                                      </p:cBhvr>
                                      <p:to>
                                        <p:strVal val="visible"/>
                                      </p:to>
                                    </p:set>
                                    <p:animEffect transition="in" filter="wipe(down)">
                                      <p:cBhvr>
                                        <p:cTn id="86" dur="500"/>
                                        <p:tgtEl>
                                          <p:spTgt spid="8">
                                            <p:graphicEl>
                                              <a:chart seriesIdx="4" categoryIdx="3" bldStep="ptInCategory"/>
                                            </p:graphicEl>
                                          </p:spTgt>
                                        </p:tgtEl>
                                      </p:cBhvr>
                                    </p:animEffect>
                                  </p:childTnLst>
                                </p:cTn>
                              </p:par>
                            </p:childTnLst>
                          </p:cTn>
                        </p:par>
                        <p:par>
                          <p:cTn id="87" fill="hold">
                            <p:stCondLst>
                              <p:cond delay="2500"/>
                            </p:stCondLst>
                            <p:childTnLst>
                              <p:par>
                                <p:cTn id="88" presetID="22" presetClass="entr" presetSubtype="4" fill="hold" grpId="0" nodeType="afterEffect">
                                  <p:stCondLst>
                                    <p:cond delay="0"/>
                                  </p:stCondLst>
                                  <p:childTnLst>
                                    <p:set>
                                      <p:cBhvr>
                                        <p:cTn id="89" dur="1" fill="hold">
                                          <p:stCondLst>
                                            <p:cond delay="0"/>
                                          </p:stCondLst>
                                        </p:cTn>
                                        <p:tgtEl>
                                          <p:spTgt spid="8">
                                            <p:graphicEl>
                                              <a:chart seriesIdx="0" categoryIdx="4" bldStep="ptInCategory"/>
                                            </p:graphicEl>
                                          </p:spTgt>
                                        </p:tgtEl>
                                        <p:attrNameLst>
                                          <p:attrName>style.visibility</p:attrName>
                                        </p:attrNameLst>
                                      </p:cBhvr>
                                      <p:to>
                                        <p:strVal val="visible"/>
                                      </p:to>
                                    </p:set>
                                    <p:animEffect transition="in" filter="wipe(down)">
                                      <p:cBhvr>
                                        <p:cTn id="90" dur="500"/>
                                        <p:tgtEl>
                                          <p:spTgt spid="8">
                                            <p:graphicEl>
                                              <a:chart seriesIdx="0" categoryIdx="4" bldStep="ptInCategory"/>
                                            </p:graphicEl>
                                          </p:spTgt>
                                        </p:tgtEl>
                                      </p:cBhvr>
                                    </p:animEffect>
                                  </p:childTnLst>
                                </p:cTn>
                              </p:par>
                            </p:childTnLst>
                          </p:cTn>
                        </p:par>
                        <p:par>
                          <p:cTn id="91" fill="hold">
                            <p:stCondLst>
                              <p:cond delay="3000"/>
                            </p:stCondLst>
                            <p:childTnLst>
                              <p:par>
                                <p:cTn id="92" presetID="22" presetClass="entr" presetSubtype="4" fill="hold" grpId="0" nodeType="afterEffect">
                                  <p:stCondLst>
                                    <p:cond delay="0"/>
                                  </p:stCondLst>
                                  <p:childTnLst>
                                    <p:set>
                                      <p:cBhvr>
                                        <p:cTn id="93" dur="1" fill="hold">
                                          <p:stCondLst>
                                            <p:cond delay="0"/>
                                          </p:stCondLst>
                                        </p:cTn>
                                        <p:tgtEl>
                                          <p:spTgt spid="8">
                                            <p:graphicEl>
                                              <a:chart seriesIdx="1" categoryIdx="4" bldStep="ptInCategory"/>
                                            </p:graphicEl>
                                          </p:spTgt>
                                        </p:tgtEl>
                                        <p:attrNameLst>
                                          <p:attrName>style.visibility</p:attrName>
                                        </p:attrNameLst>
                                      </p:cBhvr>
                                      <p:to>
                                        <p:strVal val="visible"/>
                                      </p:to>
                                    </p:set>
                                    <p:animEffect transition="in" filter="wipe(down)">
                                      <p:cBhvr>
                                        <p:cTn id="94" dur="500"/>
                                        <p:tgtEl>
                                          <p:spTgt spid="8">
                                            <p:graphicEl>
                                              <a:chart seriesIdx="1" categoryIdx="4" bldStep="ptInCategory"/>
                                            </p:graphicEl>
                                          </p:spTgt>
                                        </p:tgtEl>
                                      </p:cBhvr>
                                    </p:animEffect>
                                  </p:childTnLst>
                                </p:cTn>
                              </p:par>
                            </p:childTnLst>
                          </p:cTn>
                        </p:par>
                        <p:par>
                          <p:cTn id="95" fill="hold">
                            <p:stCondLst>
                              <p:cond delay="3500"/>
                            </p:stCondLst>
                            <p:childTnLst>
                              <p:par>
                                <p:cTn id="96" presetID="22" presetClass="entr" presetSubtype="4" fill="hold" grpId="0" nodeType="afterEffect">
                                  <p:stCondLst>
                                    <p:cond delay="0"/>
                                  </p:stCondLst>
                                  <p:childTnLst>
                                    <p:set>
                                      <p:cBhvr>
                                        <p:cTn id="97" dur="1" fill="hold">
                                          <p:stCondLst>
                                            <p:cond delay="0"/>
                                          </p:stCondLst>
                                        </p:cTn>
                                        <p:tgtEl>
                                          <p:spTgt spid="8">
                                            <p:graphicEl>
                                              <a:chart seriesIdx="2" categoryIdx="4" bldStep="ptInCategory"/>
                                            </p:graphicEl>
                                          </p:spTgt>
                                        </p:tgtEl>
                                        <p:attrNameLst>
                                          <p:attrName>style.visibility</p:attrName>
                                        </p:attrNameLst>
                                      </p:cBhvr>
                                      <p:to>
                                        <p:strVal val="visible"/>
                                      </p:to>
                                    </p:set>
                                    <p:animEffect transition="in" filter="wipe(down)">
                                      <p:cBhvr>
                                        <p:cTn id="98" dur="500"/>
                                        <p:tgtEl>
                                          <p:spTgt spid="8">
                                            <p:graphicEl>
                                              <a:chart seriesIdx="2" categoryIdx="4" bldStep="ptInCategory"/>
                                            </p:graphicEl>
                                          </p:spTgt>
                                        </p:tgtEl>
                                      </p:cBhvr>
                                    </p:animEffect>
                                  </p:childTnLst>
                                </p:cTn>
                              </p:par>
                            </p:childTnLst>
                          </p:cTn>
                        </p:par>
                        <p:par>
                          <p:cTn id="99" fill="hold">
                            <p:stCondLst>
                              <p:cond delay="4000"/>
                            </p:stCondLst>
                            <p:childTnLst>
                              <p:par>
                                <p:cTn id="100" presetID="22" presetClass="entr" presetSubtype="4" fill="hold" grpId="0" nodeType="afterEffect">
                                  <p:stCondLst>
                                    <p:cond delay="0"/>
                                  </p:stCondLst>
                                  <p:childTnLst>
                                    <p:set>
                                      <p:cBhvr>
                                        <p:cTn id="101" dur="1" fill="hold">
                                          <p:stCondLst>
                                            <p:cond delay="0"/>
                                          </p:stCondLst>
                                        </p:cTn>
                                        <p:tgtEl>
                                          <p:spTgt spid="8">
                                            <p:graphicEl>
                                              <a:chart seriesIdx="3" categoryIdx="4" bldStep="ptInCategory"/>
                                            </p:graphicEl>
                                          </p:spTgt>
                                        </p:tgtEl>
                                        <p:attrNameLst>
                                          <p:attrName>style.visibility</p:attrName>
                                        </p:attrNameLst>
                                      </p:cBhvr>
                                      <p:to>
                                        <p:strVal val="visible"/>
                                      </p:to>
                                    </p:set>
                                    <p:animEffect transition="in" filter="wipe(down)">
                                      <p:cBhvr>
                                        <p:cTn id="102" dur="500"/>
                                        <p:tgtEl>
                                          <p:spTgt spid="8">
                                            <p:graphicEl>
                                              <a:chart seriesIdx="3" categoryIdx="4" bldStep="ptInCategory"/>
                                            </p:graphicEl>
                                          </p:spTgt>
                                        </p:tgtEl>
                                      </p:cBhvr>
                                    </p:animEffect>
                                  </p:childTnLst>
                                </p:cTn>
                              </p:par>
                            </p:childTnLst>
                          </p:cTn>
                        </p:par>
                        <p:par>
                          <p:cTn id="103" fill="hold">
                            <p:stCondLst>
                              <p:cond delay="4500"/>
                            </p:stCondLst>
                            <p:childTnLst>
                              <p:par>
                                <p:cTn id="104" presetID="22" presetClass="entr" presetSubtype="4" fill="hold" grpId="0" nodeType="afterEffect">
                                  <p:stCondLst>
                                    <p:cond delay="0"/>
                                  </p:stCondLst>
                                  <p:childTnLst>
                                    <p:set>
                                      <p:cBhvr>
                                        <p:cTn id="105" dur="1" fill="hold">
                                          <p:stCondLst>
                                            <p:cond delay="0"/>
                                          </p:stCondLst>
                                        </p:cTn>
                                        <p:tgtEl>
                                          <p:spTgt spid="8">
                                            <p:graphicEl>
                                              <a:chart seriesIdx="4" categoryIdx="4" bldStep="ptInCategory"/>
                                            </p:graphicEl>
                                          </p:spTgt>
                                        </p:tgtEl>
                                        <p:attrNameLst>
                                          <p:attrName>style.visibility</p:attrName>
                                        </p:attrNameLst>
                                      </p:cBhvr>
                                      <p:to>
                                        <p:strVal val="visible"/>
                                      </p:to>
                                    </p:set>
                                    <p:animEffect transition="in" filter="wipe(down)">
                                      <p:cBhvr>
                                        <p:cTn id="106" dur="500"/>
                                        <p:tgtEl>
                                          <p:spTgt spid="8">
                                            <p:graphicEl>
                                              <a:chart seriesIdx="4"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categoryEl"/>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you believe that South African sports teams should be selected only on merit and ability and not by racial quotas?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1F75AEA2-882A-7B19-382C-0D7D5E77E1D2}"/>
                  </a:ext>
                </a:extLst>
              </p:cNvPr>
              <p:cNvGraphicFramePr>
                <a:graphicFrameLocks/>
              </p:cNvGraphicFramePr>
              <p:nvPr>
                <p:extLst>
                  <p:ext uri="{D42A27DB-BD31-4B8C-83A1-F6EECF244321}">
                    <p14:modId xmlns:p14="http://schemas.microsoft.com/office/powerpoint/2010/main" val="4024149809"/>
                  </p:ext>
                </p:extLst>
              </p:nvPr>
            </p:nvGraphicFramePr>
            <p:xfrm>
              <a:off x="516000" y="1617945"/>
              <a:ext cx="11160000" cy="486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1F75AEA2-882A-7B19-382C-0D7D5E77E1D2}"/>
                  </a:ext>
                </a:extLst>
              </p:cNvPr>
              <p:cNvPicPr>
                <a:picLocks noGrp="1" noRot="1" noChangeAspect="1" noMove="1" noResize="1" noEditPoints="1" noAdjustHandles="1" noChangeArrowheads="1" noChangeShapeType="1"/>
              </p:cNvPicPr>
              <p:nvPr/>
            </p:nvPicPr>
            <p:blipFill>
              <a:blip r:embed="rId3"/>
              <a:stretch>
                <a:fillRect/>
              </a:stretch>
            </p:blipFill>
            <p:spPr>
              <a:xfrm>
                <a:off x="516000" y="1617945"/>
                <a:ext cx="11160000" cy="4860000"/>
              </a:xfrm>
              <a:prstGeom prst="rect">
                <a:avLst/>
              </a:prstGeom>
            </p:spPr>
          </p:pic>
        </mc:Fallback>
      </mc:AlternateContent>
    </p:spTree>
    <p:extLst>
      <p:ext uri="{BB962C8B-B14F-4D97-AF65-F5344CB8AC3E}">
        <p14:creationId xmlns:p14="http://schemas.microsoft.com/office/powerpoint/2010/main" val="1831353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you believe that South African sports teams should be selected only on merit and ability and not by racial quotas?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1F75AEA2-882A-7B19-382C-0D7D5E77E1D2}"/>
              </a:ext>
            </a:extLst>
          </p:cNvPr>
          <p:cNvGraphicFramePr>
            <a:graphicFrameLocks/>
          </p:cNvGraphicFramePr>
          <p:nvPr>
            <p:extLst>
              <p:ext uri="{D42A27DB-BD31-4B8C-83A1-F6EECF244321}">
                <p14:modId xmlns:p14="http://schemas.microsoft.com/office/powerpoint/2010/main" val="2600324128"/>
              </p:ext>
            </p:extLst>
          </p:nvPr>
        </p:nvGraphicFramePr>
        <p:xfrm>
          <a:off x="516000" y="1617945"/>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001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500"/>
                                        <p:tgtEl>
                                          <p:spTgt spid="6">
                                            <p:graphicEl>
                                              <a:chart seriesIdx="0" categoryIdx="0" bldStep="ptIn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11" dur="500"/>
                                        <p:tgtEl>
                                          <p:spTgt spid="6">
                                            <p:graphicEl>
                                              <a:chart seriesIdx="1"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15" dur="500"/>
                                        <p:tgtEl>
                                          <p:spTgt spid="6">
                                            <p:graphicEl>
                                              <a:chart seriesIdx="2"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3" categoryIdx="0" bldStep="ptInCategory"/>
                                            </p:graphicEl>
                                          </p:spTgt>
                                        </p:tgtEl>
                                        <p:attrNameLst>
                                          <p:attrName>style.visibility</p:attrName>
                                        </p:attrNameLst>
                                      </p:cBhvr>
                                      <p:to>
                                        <p:strVal val="visible"/>
                                      </p:to>
                                    </p:set>
                                    <p:animEffect transition="in" filter="wipe(down)">
                                      <p:cBhvr>
                                        <p:cTn id="19" dur="500"/>
                                        <p:tgtEl>
                                          <p:spTgt spid="6">
                                            <p:graphicEl>
                                              <a:chart seriesIdx="3"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4" categoryIdx="0" bldStep="ptInCategory"/>
                                            </p:graphicEl>
                                          </p:spTgt>
                                        </p:tgtEl>
                                        <p:attrNameLst>
                                          <p:attrName>style.visibility</p:attrName>
                                        </p:attrNameLst>
                                      </p:cBhvr>
                                      <p:to>
                                        <p:strVal val="visible"/>
                                      </p:to>
                                    </p:set>
                                    <p:animEffect transition="in" filter="wipe(down)">
                                      <p:cBhvr>
                                        <p:cTn id="23" dur="500"/>
                                        <p:tgtEl>
                                          <p:spTgt spid="6">
                                            <p:graphicEl>
                                              <a:chart seriesIdx="4" categoryIdx="0" bldStep="ptInCategory"/>
                                            </p:graphicEl>
                                          </p:spTgt>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7" dur="500"/>
                                        <p:tgtEl>
                                          <p:spTgt spid="6">
                                            <p:graphicEl>
                                              <a:chart seriesIdx="0" categoryIdx="1" bldStep="ptInCategory"/>
                                            </p:graphicEl>
                                          </p:spTgt>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31" dur="500"/>
                                        <p:tgtEl>
                                          <p:spTgt spid="6">
                                            <p:graphicEl>
                                              <a:chart seriesIdx="1" categoryIdx="1" bldStep="ptInCategory"/>
                                            </p:graphicEl>
                                          </p:spTgt>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35" dur="500"/>
                                        <p:tgtEl>
                                          <p:spTgt spid="6">
                                            <p:graphicEl>
                                              <a:chart seriesIdx="2" categoryIdx="1" bldStep="ptInCategory"/>
                                            </p:graphicEl>
                                          </p:spTgt>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6">
                                            <p:graphicEl>
                                              <a:chart seriesIdx="3" categoryIdx="1" bldStep="ptInCategory"/>
                                            </p:graphicEl>
                                          </p:spTgt>
                                        </p:tgtEl>
                                        <p:attrNameLst>
                                          <p:attrName>style.visibility</p:attrName>
                                        </p:attrNameLst>
                                      </p:cBhvr>
                                      <p:to>
                                        <p:strVal val="visible"/>
                                      </p:to>
                                    </p:set>
                                    <p:animEffect transition="in" filter="wipe(down)">
                                      <p:cBhvr>
                                        <p:cTn id="39" dur="500"/>
                                        <p:tgtEl>
                                          <p:spTgt spid="6">
                                            <p:graphicEl>
                                              <a:chart seriesIdx="3" categoryIdx="1" bldStep="ptInCategory"/>
                                            </p:graphicEl>
                                          </p:spTgt>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6">
                                            <p:graphicEl>
                                              <a:chart seriesIdx="4" categoryIdx="1" bldStep="ptInCategory"/>
                                            </p:graphicEl>
                                          </p:spTgt>
                                        </p:tgtEl>
                                        <p:attrNameLst>
                                          <p:attrName>style.visibility</p:attrName>
                                        </p:attrNameLst>
                                      </p:cBhvr>
                                      <p:to>
                                        <p:strVal val="visible"/>
                                      </p:to>
                                    </p:set>
                                    <p:animEffect transition="in" filter="wipe(down)">
                                      <p:cBhvr>
                                        <p:cTn id="43" dur="500"/>
                                        <p:tgtEl>
                                          <p:spTgt spid="6">
                                            <p:graphicEl>
                                              <a:chart seriesIdx="4" categoryIdx="1" bldStep="ptInCategory"/>
                                            </p:graphicEl>
                                          </p:spTgt>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47" dur="500"/>
                                        <p:tgtEl>
                                          <p:spTgt spid="6">
                                            <p:graphicEl>
                                              <a:chart seriesIdx="0" categoryIdx="2" bldStep="ptInCategory"/>
                                            </p:graphicEl>
                                          </p:spTgt>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51" dur="500"/>
                                        <p:tgtEl>
                                          <p:spTgt spid="6">
                                            <p:graphicEl>
                                              <a:chart seriesIdx="1" categoryIdx="2" bldStep="ptInCategory"/>
                                            </p:graphicEl>
                                          </p:spTgt>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55" dur="500"/>
                                        <p:tgtEl>
                                          <p:spTgt spid="6">
                                            <p:graphicEl>
                                              <a:chart seriesIdx="2" categoryIdx="2" bldStep="ptInCategory"/>
                                            </p:graphicEl>
                                          </p:spTgt>
                                        </p:tgtEl>
                                      </p:cBhvr>
                                    </p:animEffect>
                                  </p:childTnLst>
                                </p:cTn>
                              </p:par>
                            </p:childTnLst>
                          </p:cTn>
                        </p:par>
                        <p:par>
                          <p:cTn id="56" fill="hold">
                            <p:stCondLst>
                              <p:cond delay="6500"/>
                            </p:stCondLst>
                            <p:childTnLst>
                              <p:par>
                                <p:cTn id="57" presetID="22" presetClass="entr" presetSubtype="4" fill="hold" grpId="0" nodeType="afterEffect">
                                  <p:stCondLst>
                                    <p:cond delay="0"/>
                                  </p:stCondLst>
                                  <p:childTnLst>
                                    <p:set>
                                      <p:cBhvr>
                                        <p:cTn id="58" dur="1" fill="hold">
                                          <p:stCondLst>
                                            <p:cond delay="0"/>
                                          </p:stCondLst>
                                        </p:cTn>
                                        <p:tgtEl>
                                          <p:spTgt spid="6">
                                            <p:graphicEl>
                                              <a:chart seriesIdx="3" categoryIdx="2" bldStep="ptInCategory"/>
                                            </p:graphicEl>
                                          </p:spTgt>
                                        </p:tgtEl>
                                        <p:attrNameLst>
                                          <p:attrName>style.visibility</p:attrName>
                                        </p:attrNameLst>
                                      </p:cBhvr>
                                      <p:to>
                                        <p:strVal val="visible"/>
                                      </p:to>
                                    </p:set>
                                    <p:animEffect transition="in" filter="wipe(down)">
                                      <p:cBhvr>
                                        <p:cTn id="59" dur="500"/>
                                        <p:tgtEl>
                                          <p:spTgt spid="6">
                                            <p:graphicEl>
                                              <a:chart seriesIdx="3" categoryIdx="2" bldStep="ptInCategory"/>
                                            </p:graphicEl>
                                          </p:spTgt>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6">
                                            <p:graphicEl>
                                              <a:chart seriesIdx="4" categoryIdx="2" bldStep="ptInCategory"/>
                                            </p:graphicEl>
                                          </p:spTgt>
                                        </p:tgtEl>
                                        <p:attrNameLst>
                                          <p:attrName>style.visibility</p:attrName>
                                        </p:attrNameLst>
                                      </p:cBhvr>
                                      <p:to>
                                        <p:strVal val="visible"/>
                                      </p:to>
                                    </p:set>
                                    <p:animEffect transition="in" filter="wipe(down)">
                                      <p:cBhvr>
                                        <p:cTn id="63" dur="500"/>
                                        <p:tgtEl>
                                          <p:spTgt spid="6">
                                            <p:graphicEl>
                                              <a:chart seriesIdx="4" categoryIdx="2" bldStep="ptInCategory"/>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67" dur="500"/>
                                        <p:tgtEl>
                                          <p:spTgt spid="6">
                                            <p:graphicEl>
                                              <a:chart seriesIdx="0" categoryIdx="3"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71" dur="500"/>
                                        <p:tgtEl>
                                          <p:spTgt spid="6">
                                            <p:graphicEl>
                                              <a:chart seriesIdx="1" categoryIdx="3"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75" dur="500"/>
                                        <p:tgtEl>
                                          <p:spTgt spid="6">
                                            <p:graphicEl>
                                              <a:chart seriesIdx="2" categoryIdx="3"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6">
                                            <p:graphicEl>
                                              <a:chart seriesIdx="3" categoryIdx="3" bldStep="ptInCategory"/>
                                            </p:graphicEl>
                                          </p:spTgt>
                                        </p:tgtEl>
                                        <p:attrNameLst>
                                          <p:attrName>style.visibility</p:attrName>
                                        </p:attrNameLst>
                                      </p:cBhvr>
                                      <p:to>
                                        <p:strVal val="visible"/>
                                      </p:to>
                                    </p:set>
                                    <p:animEffect transition="in" filter="wipe(down)">
                                      <p:cBhvr>
                                        <p:cTn id="79" dur="500"/>
                                        <p:tgtEl>
                                          <p:spTgt spid="6">
                                            <p:graphicEl>
                                              <a:chart seriesIdx="3" categoryIdx="3"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6">
                                            <p:graphicEl>
                                              <a:chart seriesIdx="4" categoryIdx="3" bldStep="ptInCategory"/>
                                            </p:graphicEl>
                                          </p:spTgt>
                                        </p:tgtEl>
                                        <p:attrNameLst>
                                          <p:attrName>style.visibility</p:attrName>
                                        </p:attrNameLst>
                                      </p:cBhvr>
                                      <p:to>
                                        <p:strVal val="visible"/>
                                      </p:to>
                                    </p:set>
                                    <p:animEffect transition="in" filter="wipe(down)">
                                      <p:cBhvr>
                                        <p:cTn id="83" dur="500"/>
                                        <p:tgtEl>
                                          <p:spTgt spid="6">
                                            <p:graphicEl>
                                              <a:chart seriesIdx="4"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you believe that South African sports teams should be selected only on merit and ability and not by racial quotas?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20B808D7-A3F9-A710-EE81-57E518AF8E78}"/>
                  </a:ext>
                </a:extLst>
              </p:cNvPr>
              <p:cNvGraphicFramePr>
                <a:graphicFrameLocks/>
              </p:cNvGraphicFramePr>
              <p:nvPr>
                <p:extLst>
                  <p:ext uri="{D42A27DB-BD31-4B8C-83A1-F6EECF244321}">
                    <p14:modId xmlns:p14="http://schemas.microsoft.com/office/powerpoint/2010/main" val="2659727537"/>
                  </p:ext>
                </p:extLst>
              </p:nvPr>
            </p:nvGraphicFramePr>
            <p:xfrm>
              <a:off x="516000" y="1643125"/>
              <a:ext cx="11160000" cy="486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20B808D7-A3F9-A710-EE81-57E518AF8E78}"/>
                  </a:ext>
                </a:extLst>
              </p:cNvPr>
              <p:cNvPicPr>
                <a:picLocks noGrp="1" noRot="1" noChangeAspect="1" noMove="1" noResize="1" noEditPoints="1" noAdjustHandles="1" noChangeArrowheads="1" noChangeShapeType="1"/>
              </p:cNvPicPr>
              <p:nvPr/>
            </p:nvPicPr>
            <p:blipFill>
              <a:blip r:embed="rId3"/>
              <a:stretch>
                <a:fillRect/>
              </a:stretch>
            </p:blipFill>
            <p:spPr>
              <a:xfrm>
                <a:off x="516000" y="1643125"/>
                <a:ext cx="11160000" cy="4860000"/>
              </a:xfrm>
              <a:prstGeom prst="rect">
                <a:avLst/>
              </a:prstGeom>
            </p:spPr>
          </p:pic>
        </mc:Fallback>
      </mc:AlternateContent>
    </p:spTree>
    <p:extLst>
      <p:ext uri="{BB962C8B-B14F-4D97-AF65-F5344CB8AC3E}">
        <p14:creationId xmlns:p14="http://schemas.microsoft.com/office/powerpoint/2010/main" val="117364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you believe that South African sports teams should be selected only on merit and ability and not by racial quotas?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20B808D7-A3F9-A710-EE81-57E518AF8E78}"/>
              </a:ext>
            </a:extLst>
          </p:cNvPr>
          <p:cNvGraphicFramePr>
            <a:graphicFrameLocks/>
          </p:cNvGraphicFramePr>
          <p:nvPr/>
        </p:nvGraphicFramePr>
        <p:xfrm>
          <a:off x="516000" y="1643125"/>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381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7" dur="500"/>
                                        <p:tgtEl>
                                          <p:spTgt spid="5">
                                            <p:graphicEl>
                                              <a:chart seriesIdx="0" categoryIdx="0" bldStep="ptIn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1" dur="500"/>
                                        <p:tgtEl>
                                          <p:spTgt spid="5">
                                            <p:graphicEl>
                                              <a:chart seriesIdx="1"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2" categoryIdx="0" bldStep="ptInCategory"/>
                                            </p:graphicEl>
                                          </p:spTgt>
                                        </p:tgtEl>
                                        <p:attrNameLst>
                                          <p:attrName>style.visibility</p:attrName>
                                        </p:attrNameLst>
                                      </p:cBhvr>
                                      <p:to>
                                        <p:strVal val="visible"/>
                                      </p:to>
                                    </p:set>
                                    <p:animEffect transition="in" filter="wipe(down)">
                                      <p:cBhvr>
                                        <p:cTn id="15" dur="500"/>
                                        <p:tgtEl>
                                          <p:spTgt spid="5">
                                            <p:graphicEl>
                                              <a:chart seriesIdx="2"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3" categoryIdx="0" bldStep="ptInCategory"/>
                                            </p:graphicEl>
                                          </p:spTgt>
                                        </p:tgtEl>
                                        <p:attrNameLst>
                                          <p:attrName>style.visibility</p:attrName>
                                        </p:attrNameLst>
                                      </p:cBhvr>
                                      <p:to>
                                        <p:strVal val="visible"/>
                                      </p:to>
                                    </p:set>
                                    <p:animEffect transition="in" filter="wipe(down)">
                                      <p:cBhvr>
                                        <p:cTn id="19" dur="500"/>
                                        <p:tgtEl>
                                          <p:spTgt spid="5">
                                            <p:graphicEl>
                                              <a:chart seriesIdx="3"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4" categoryIdx="0" bldStep="ptInCategory"/>
                                            </p:graphicEl>
                                          </p:spTgt>
                                        </p:tgtEl>
                                        <p:attrNameLst>
                                          <p:attrName>style.visibility</p:attrName>
                                        </p:attrNameLst>
                                      </p:cBhvr>
                                      <p:to>
                                        <p:strVal val="visible"/>
                                      </p:to>
                                    </p:set>
                                    <p:animEffect transition="in" filter="wipe(down)">
                                      <p:cBhvr>
                                        <p:cTn id="23" dur="500"/>
                                        <p:tgtEl>
                                          <p:spTgt spid="5">
                                            <p:graphicEl>
                                              <a:chart seriesIdx="4" categoryIdx="0" bldStep="ptIn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28" dur="500"/>
                                        <p:tgtEl>
                                          <p:spTgt spid="5">
                                            <p:graphicEl>
                                              <a:chart seriesIdx="0" categoryIdx="1" bldStep="ptInCategory"/>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32" dur="500"/>
                                        <p:tgtEl>
                                          <p:spTgt spid="5">
                                            <p:graphicEl>
                                              <a:chart seriesIdx="1" categoryIdx="1" bldStep="ptInCategory"/>
                                            </p:graphicEl>
                                          </p:spTgt>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5">
                                            <p:graphicEl>
                                              <a:chart seriesIdx="2" categoryIdx="1" bldStep="ptInCategory"/>
                                            </p:graphicEl>
                                          </p:spTgt>
                                        </p:tgtEl>
                                        <p:attrNameLst>
                                          <p:attrName>style.visibility</p:attrName>
                                        </p:attrNameLst>
                                      </p:cBhvr>
                                      <p:to>
                                        <p:strVal val="visible"/>
                                      </p:to>
                                    </p:set>
                                    <p:animEffect transition="in" filter="wipe(down)">
                                      <p:cBhvr>
                                        <p:cTn id="36" dur="500"/>
                                        <p:tgtEl>
                                          <p:spTgt spid="5">
                                            <p:graphicEl>
                                              <a:chart seriesIdx="2" categoryIdx="1" bldStep="ptInCategory"/>
                                            </p:graphicEl>
                                          </p:spTgt>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5">
                                            <p:graphicEl>
                                              <a:chart seriesIdx="3" categoryIdx="1" bldStep="ptInCategory"/>
                                            </p:graphicEl>
                                          </p:spTgt>
                                        </p:tgtEl>
                                        <p:attrNameLst>
                                          <p:attrName>style.visibility</p:attrName>
                                        </p:attrNameLst>
                                      </p:cBhvr>
                                      <p:to>
                                        <p:strVal val="visible"/>
                                      </p:to>
                                    </p:set>
                                    <p:animEffect transition="in" filter="wipe(down)">
                                      <p:cBhvr>
                                        <p:cTn id="40" dur="500"/>
                                        <p:tgtEl>
                                          <p:spTgt spid="5">
                                            <p:graphicEl>
                                              <a:chart seriesIdx="3" categoryIdx="1" bldStep="ptInCategory"/>
                                            </p:graphicEl>
                                          </p:spTgt>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5">
                                            <p:graphicEl>
                                              <a:chart seriesIdx="4" categoryIdx="1" bldStep="ptInCategory"/>
                                            </p:graphicEl>
                                          </p:spTgt>
                                        </p:tgtEl>
                                        <p:attrNameLst>
                                          <p:attrName>style.visibility</p:attrName>
                                        </p:attrNameLst>
                                      </p:cBhvr>
                                      <p:to>
                                        <p:strVal val="visible"/>
                                      </p:to>
                                    </p:set>
                                    <p:animEffect transition="in" filter="wipe(down)">
                                      <p:cBhvr>
                                        <p:cTn id="44" dur="500"/>
                                        <p:tgtEl>
                                          <p:spTgt spid="5">
                                            <p:graphicEl>
                                              <a:chart seriesIdx="4" categoryIdx="1" bldStep="ptInCategory"/>
                                            </p:graphicEl>
                                          </p:spTgt>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48" dur="500"/>
                                        <p:tgtEl>
                                          <p:spTgt spid="5">
                                            <p:graphicEl>
                                              <a:chart seriesIdx="0" categoryIdx="2" bldStep="ptInCategory"/>
                                            </p:graphicEl>
                                          </p:spTgt>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52" dur="500"/>
                                        <p:tgtEl>
                                          <p:spTgt spid="5">
                                            <p:graphicEl>
                                              <a:chart seriesIdx="1" categoryIdx="2" bldStep="ptInCategory"/>
                                            </p:graphicEl>
                                          </p:spTgt>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5">
                                            <p:graphicEl>
                                              <a:chart seriesIdx="2" categoryIdx="2" bldStep="ptInCategory"/>
                                            </p:graphicEl>
                                          </p:spTgt>
                                        </p:tgtEl>
                                        <p:attrNameLst>
                                          <p:attrName>style.visibility</p:attrName>
                                        </p:attrNameLst>
                                      </p:cBhvr>
                                      <p:to>
                                        <p:strVal val="visible"/>
                                      </p:to>
                                    </p:set>
                                    <p:animEffect transition="in" filter="wipe(down)">
                                      <p:cBhvr>
                                        <p:cTn id="56" dur="500"/>
                                        <p:tgtEl>
                                          <p:spTgt spid="5">
                                            <p:graphicEl>
                                              <a:chart seriesIdx="2" categoryIdx="2" bldStep="ptInCategory"/>
                                            </p:graphicEl>
                                          </p:spTgt>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5">
                                            <p:graphicEl>
                                              <a:chart seriesIdx="3" categoryIdx="2" bldStep="ptInCategory"/>
                                            </p:graphicEl>
                                          </p:spTgt>
                                        </p:tgtEl>
                                        <p:attrNameLst>
                                          <p:attrName>style.visibility</p:attrName>
                                        </p:attrNameLst>
                                      </p:cBhvr>
                                      <p:to>
                                        <p:strVal val="visible"/>
                                      </p:to>
                                    </p:set>
                                    <p:animEffect transition="in" filter="wipe(down)">
                                      <p:cBhvr>
                                        <p:cTn id="60" dur="500"/>
                                        <p:tgtEl>
                                          <p:spTgt spid="5">
                                            <p:graphicEl>
                                              <a:chart seriesIdx="3" categoryIdx="2" bldStep="ptInCategory"/>
                                            </p:graphicEl>
                                          </p:spTgt>
                                        </p:tgtEl>
                                      </p:cBhvr>
                                    </p:animEffect>
                                  </p:childTnLst>
                                </p:cTn>
                              </p:par>
                            </p:childTnLst>
                          </p:cTn>
                        </p:par>
                        <p:par>
                          <p:cTn id="61" fill="hold">
                            <p:stCondLst>
                              <p:cond delay="4500"/>
                            </p:stCondLst>
                            <p:childTnLst>
                              <p:par>
                                <p:cTn id="62" presetID="22" presetClass="entr" presetSubtype="4" fill="hold" grpId="0" nodeType="afterEffect">
                                  <p:stCondLst>
                                    <p:cond delay="0"/>
                                  </p:stCondLst>
                                  <p:childTnLst>
                                    <p:set>
                                      <p:cBhvr>
                                        <p:cTn id="63" dur="1" fill="hold">
                                          <p:stCondLst>
                                            <p:cond delay="0"/>
                                          </p:stCondLst>
                                        </p:cTn>
                                        <p:tgtEl>
                                          <p:spTgt spid="5">
                                            <p:graphicEl>
                                              <a:chart seriesIdx="4" categoryIdx="2" bldStep="ptInCategory"/>
                                            </p:graphicEl>
                                          </p:spTgt>
                                        </p:tgtEl>
                                        <p:attrNameLst>
                                          <p:attrName>style.visibility</p:attrName>
                                        </p:attrNameLst>
                                      </p:cBhvr>
                                      <p:to>
                                        <p:strVal val="visible"/>
                                      </p:to>
                                    </p:set>
                                    <p:animEffect transition="in" filter="wipe(down)">
                                      <p:cBhvr>
                                        <p:cTn id="64" dur="500"/>
                                        <p:tgtEl>
                                          <p:spTgt spid="5">
                                            <p:graphicEl>
                                              <a:chart seriesIdx="4" categoryIdx="2" bldStep="ptInCategory"/>
                                            </p:graphicEl>
                                          </p:spTgt>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68" dur="500"/>
                                        <p:tgtEl>
                                          <p:spTgt spid="5">
                                            <p:graphicEl>
                                              <a:chart seriesIdx="0" categoryIdx="3" bldStep="ptInCategory"/>
                                            </p:graphicEl>
                                          </p:spTgt>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5">
                                            <p:graphicEl>
                                              <a:chart seriesIdx="1" categoryIdx="3" bldStep="ptInCategory"/>
                                            </p:graphicEl>
                                          </p:spTgt>
                                        </p:tgtEl>
                                        <p:attrNameLst>
                                          <p:attrName>style.visibility</p:attrName>
                                        </p:attrNameLst>
                                      </p:cBhvr>
                                      <p:to>
                                        <p:strVal val="visible"/>
                                      </p:to>
                                    </p:set>
                                    <p:animEffect transition="in" filter="wipe(down)">
                                      <p:cBhvr>
                                        <p:cTn id="72" dur="500"/>
                                        <p:tgtEl>
                                          <p:spTgt spid="5">
                                            <p:graphicEl>
                                              <a:chart seriesIdx="1" categoryIdx="3" bldStep="ptInCategory"/>
                                            </p:graphicEl>
                                          </p:spTgt>
                                        </p:tgtEl>
                                      </p:cBhvr>
                                    </p:animEffect>
                                  </p:childTnLst>
                                </p:cTn>
                              </p:par>
                            </p:childTnLst>
                          </p:cTn>
                        </p:par>
                        <p:par>
                          <p:cTn id="73" fill="hold">
                            <p:stCondLst>
                              <p:cond delay="6000"/>
                            </p:stCondLst>
                            <p:childTnLst>
                              <p:par>
                                <p:cTn id="74" presetID="22" presetClass="entr" presetSubtype="4" fill="hold" grpId="0" nodeType="afterEffect">
                                  <p:stCondLst>
                                    <p:cond delay="0"/>
                                  </p:stCondLst>
                                  <p:childTnLst>
                                    <p:set>
                                      <p:cBhvr>
                                        <p:cTn id="75" dur="1" fill="hold">
                                          <p:stCondLst>
                                            <p:cond delay="0"/>
                                          </p:stCondLst>
                                        </p:cTn>
                                        <p:tgtEl>
                                          <p:spTgt spid="5">
                                            <p:graphicEl>
                                              <a:chart seriesIdx="2" categoryIdx="3" bldStep="ptInCategory"/>
                                            </p:graphicEl>
                                          </p:spTgt>
                                        </p:tgtEl>
                                        <p:attrNameLst>
                                          <p:attrName>style.visibility</p:attrName>
                                        </p:attrNameLst>
                                      </p:cBhvr>
                                      <p:to>
                                        <p:strVal val="visible"/>
                                      </p:to>
                                    </p:set>
                                    <p:animEffect transition="in" filter="wipe(down)">
                                      <p:cBhvr>
                                        <p:cTn id="76" dur="500"/>
                                        <p:tgtEl>
                                          <p:spTgt spid="5">
                                            <p:graphicEl>
                                              <a:chart seriesIdx="2" categoryIdx="3" bldStep="ptInCategory"/>
                                            </p:graphicEl>
                                          </p:spTgt>
                                        </p:tgtEl>
                                      </p:cBhvr>
                                    </p:animEffect>
                                  </p:childTnLst>
                                </p:cTn>
                              </p:par>
                            </p:childTnLst>
                          </p:cTn>
                        </p:par>
                        <p:par>
                          <p:cTn id="77" fill="hold">
                            <p:stCondLst>
                              <p:cond delay="6500"/>
                            </p:stCondLst>
                            <p:childTnLst>
                              <p:par>
                                <p:cTn id="78" presetID="22" presetClass="entr" presetSubtype="4" fill="hold" grpId="0" nodeType="afterEffect">
                                  <p:stCondLst>
                                    <p:cond delay="0"/>
                                  </p:stCondLst>
                                  <p:childTnLst>
                                    <p:set>
                                      <p:cBhvr>
                                        <p:cTn id="79" dur="1" fill="hold">
                                          <p:stCondLst>
                                            <p:cond delay="0"/>
                                          </p:stCondLst>
                                        </p:cTn>
                                        <p:tgtEl>
                                          <p:spTgt spid="5">
                                            <p:graphicEl>
                                              <a:chart seriesIdx="3" categoryIdx="3" bldStep="ptInCategory"/>
                                            </p:graphicEl>
                                          </p:spTgt>
                                        </p:tgtEl>
                                        <p:attrNameLst>
                                          <p:attrName>style.visibility</p:attrName>
                                        </p:attrNameLst>
                                      </p:cBhvr>
                                      <p:to>
                                        <p:strVal val="visible"/>
                                      </p:to>
                                    </p:set>
                                    <p:animEffect transition="in" filter="wipe(down)">
                                      <p:cBhvr>
                                        <p:cTn id="80" dur="500"/>
                                        <p:tgtEl>
                                          <p:spTgt spid="5">
                                            <p:graphicEl>
                                              <a:chart seriesIdx="3" categoryIdx="3" bldStep="ptInCategory"/>
                                            </p:graphic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5">
                                            <p:graphicEl>
                                              <a:chart seriesIdx="4" categoryIdx="3" bldStep="ptInCategory"/>
                                            </p:graphicEl>
                                          </p:spTgt>
                                        </p:tgtEl>
                                        <p:attrNameLst>
                                          <p:attrName>style.visibility</p:attrName>
                                        </p:attrNameLst>
                                      </p:cBhvr>
                                      <p:to>
                                        <p:strVal val="visible"/>
                                      </p:to>
                                    </p:set>
                                    <p:animEffect transition="in" filter="wipe(down)">
                                      <p:cBhvr>
                                        <p:cTn id="84" dur="500"/>
                                        <p:tgtEl>
                                          <p:spTgt spid="5">
                                            <p:graphicEl>
                                              <a:chart seriesIdx="4"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482058" y="1114626"/>
            <a:ext cx="6713872" cy="1278094"/>
          </a:xfrm>
        </p:spPr>
        <p:txBody>
          <a:bodyPr/>
          <a:lstStyle/>
          <a:p>
            <a:pPr>
              <a:lnSpc>
                <a:spcPct val="200000"/>
              </a:lnSpc>
            </a:pPr>
            <a:r>
              <a:rPr lang="en-GB" b="1" dirty="0"/>
              <a:t>1.</a:t>
            </a:r>
            <a:r>
              <a:rPr lang="en-GB" dirty="0"/>
              <a:t> 2023 IRR Polling</a:t>
            </a:r>
            <a:br>
              <a:rPr lang="en-GB" dirty="0"/>
            </a:br>
            <a:r>
              <a:rPr lang="en-GB" b="1" dirty="0"/>
              <a:t>2.</a:t>
            </a:r>
            <a:r>
              <a:rPr lang="en-GB" dirty="0"/>
              <a:t> Policies and politics</a:t>
            </a:r>
            <a:br>
              <a:rPr lang="en-GB" dirty="0"/>
            </a:br>
            <a:r>
              <a:rPr lang="en-GB" b="1" dirty="0"/>
              <a:t>3.</a:t>
            </a:r>
            <a:r>
              <a:rPr lang="en-GB" dirty="0"/>
              <a:t> Key Takeaways</a:t>
            </a:r>
          </a:p>
        </p:txBody>
      </p:sp>
    </p:spTree>
    <p:extLst>
      <p:ext uri="{BB962C8B-B14F-4D97-AF65-F5344CB8AC3E}">
        <p14:creationId xmlns:p14="http://schemas.microsoft.com/office/powerpoint/2010/main" val="58181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What impact does illegal immigration have on SA’s unemployment numbers?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D6075038-3374-66C0-12FE-E425C1806799}"/>
              </a:ext>
            </a:extLst>
          </p:cNvPr>
          <p:cNvGraphicFramePr/>
          <p:nvPr>
            <p:extLst>
              <p:ext uri="{D42A27DB-BD31-4B8C-83A1-F6EECF244321}">
                <p14:modId xmlns:p14="http://schemas.microsoft.com/office/powerpoint/2010/main" val="1550967520"/>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1495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7" dur="500"/>
                                        <p:tgtEl>
                                          <p:spTgt spid="5">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2" dur="500"/>
                                        <p:tgtEl>
                                          <p:spTgt spid="5">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17" dur="500"/>
                                        <p:tgtEl>
                                          <p:spTgt spid="5">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22" dur="500"/>
                                        <p:tgtEl>
                                          <p:spTgt spid="5">
                                            <p:graphicEl>
                                              <a:chart seriesIdx="0" categoryIdx="3"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wipe(down)">
                                      <p:cBhvr>
                                        <p:cTn id="27" dur="500"/>
                                        <p:tgtEl>
                                          <p:spTgt spid="5">
                                            <p:graphicEl>
                                              <a:chart seriesIdx="0" categoryIdx="4"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wipe(down)">
                                      <p:cBhvr>
                                        <p:cTn id="32" dur="500"/>
                                        <p:tgtEl>
                                          <p:spTgt spid="5">
                                            <p:graphicEl>
                                              <a:chart seriesIdx="0" categoryIdx="5"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you prefer a political party which promises faster economic growth and more jobs or one which promises land expropriation without compensation as redress for past wrongs?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3C92828D-D446-745C-AADD-8E65D7BAD6F8}"/>
              </a:ext>
            </a:extLst>
          </p:cNvPr>
          <p:cNvGraphicFramePr/>
          <p:nvPr>
            <p:extLst>
              <p:ext uri="{D42A27DB-BD31-4B8C-83A1-F6EECF244321}">
                <p14:modId xmlns:p14="http://schemas.microsoft.com/office/powerpoint/2010/main" val="3957722090"/>
              </p:ext>
            </p:extLst>
          </p:nvPr>
        </p:nvGraphicFramePr>
        <p:xfrm>
          <a:off x="416947" y="1978702"/>
          <a:ext cx="11340000" cy="43302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61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7" dur="500"/>
                                        <p:tgtEl>
                                          <p:spTgt spid="5">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2" dur="500"/>
                                        <p:tgtEl>
                                          <p:spTgt spid="5">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17" dur="500"/>
                                        <p:tgtEl>
                                          <p:spTgt spid="5">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22" dur="500"/>
                                        <p:tgtEl>
                                          <p:spTgt spid="5">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Will better education and more jobs decrease inequality within South Africa?</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1B1A7AA4-3F90-0E0F-84C0-A887365D82DA}"/>
                  </a:ext>
                </a:extLst>
              </p:cNvPr>
              <p:cNvGraphicFramePr/>
              <p:nvPr>
                <p:extLst>
                  <p:ext uri="{D42A27DB-BD31-4B8C-83A1-F6EECF244321}">
                    <p14:modId xmlns:p14="http://schemas.microsoft.com/office/powerpoint/2010/main" val="955207750"/>
                  </p:ext>
                </p:extLst>
              </p:nvPr>
            </p:nvGraphicFramePr>
            <p:xfrm>
              <a:off x="516000" y="1144053"/>
              <a:ext cx="11160000" cy="486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1B1A7AA4-3F90-0E0F-84C0-A887365D82DA}"/>
                  </a:ext>
                </a:extLst>
              </p:cNvPr>
              <p:cNvPicPr>
                <a:picLocks noGrp="1" noRot="1" noChangeAspect="1" noMove="1" noResize="1" noEditPoints="1" noAdjustHandles="1" noChangeArrowheads="1" noChangeShapeType="1"/>
              </p:cNvPicPr>
              <p:nvPr/>
            </p:nvPicPr>
            <p:blipFill>
              <a:blip r:embed="rId3"/>
              <a:stretch>
                <a:fillRect/>
              </a:stretch>
            </p:blipFill>
            <p:spPr>
              <a:xfrm>
                <a:off x="516000" y="1144053"/>
                <a:ext cx="11160000" cy="4860000"/>
              </a:xfrm>
              <a:prstGeom prst="rect">
                <a:avLst/>
              </a:prstGeom>
            </p:spPr>
          </p:pic>
        </mc:Fallback>
      </mc:AlternateContent>
    </p:spTree>
    <p:extLst>
      <p:ext uri="{BB962C8B-B14F-4D97-AF65-F5344CB8AC3E}">
        <p14:creationId xmlns:p14="http://schemas.microsoft.com/office/powerpoint/2010/main" val="132105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482058" y="1114626"/>
            <a:ext cx="6713872" cy="1278094"/>
          </a:xfrm>
        </p:spPr>
        <p:txBody>
          <a:bodyPr/>
          <a:lstStyle/>
          <a:p>
            <a:pPr>
              <a:lnSpc>
                <a:spcPct val="200000"/>
              </a:lnSpc>
            </a:pPr>
            <a:r>
              <a:rPr lang="en-GB" b="1" dirty="0">
                <a:solidFill>
                  <a:schemeClr val="accent2">
                    <a:lumMod val="75000"/>
                  </a:schemeClr>
                </a:solidFill>
              </a:rPr>
              <a:t>1.</a:t>
            </a:r>
            <a:r>
              <a:rPr lang="en-GB" dirty="0">
                <a:solidFill>
                  <a:schemeClr val="accent2">
                    <a:lumMod val="75000"/>
                  </a:schemeClr>
                </a:solidFill>
              </a:rPr>
              <a:t> 2023 IRR Polling</a:t>
            </a:r>
            <a:br>
              <a:rPr lang="en-GB" dirty="0"/>
            </a:br>
            <a:r>
              <a:rPr lang="en-GB" b="1" dirty="0"/>
              <a:t>2.</a:t>
            </a:r>
            <a:r>
              <a:rPr lang="en-GB" dirty="0"/>
              <a:t> Policies and politics</a:t>
            </a:r>
            <a:br>
              <a:rPr lang="en-GB" dirty="0"/>
            </a:br>
            <a:r>
              <a:rPr lang="en-GB" b="1" dirty="0">
                <a:solidFill>
                  <a:schemeClr val="accent2">
                    <a:lumMod val="75000"/>
                  </a:schemeClr>
                </a:solidFill>
              </a:rPr>
              <a:t>3.</a:t>
            </a:r>
            <a:r>
              <a:rPr lang="en-GB" dirty="0">
                <a:solidFill>
                  <a:schemeClr val="accent2">
                    <a:lumMod val="75000"/>
                  </a:schemeClr>
                </a:solidFill>
              </a:rPr>
              <a:t> Key Takeaways</a:t>
            </a:r>
          </a:p>
        </p:txBody>
      </p:sp>
    </p:spTree>
    <p:extLst>
      <p:ext uri="{BB962C8B-B14F-4D97-AF65-F5344CB8AC3E}">
        <p14:creationId xmlns:p14="http://schemas.microsoft.com/office/powerpoint/2010/main" val="420065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What should the top two priorities of the government be?</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E7210756-C4A9-81C7-3E79-472E9533E7C6}"/>
              </a:ext>
            </a:extLst>
          </p:cNvPr>
          <p:cNvGraphicFramePr/>
          <p:nvPr>
            <p:extLst>
              <p:ext uri="{D42A27DB-BD31-4B8C-83A1-F6EECF244321}">
                <p14:modId xmlns:p14="http://schemas.microsoft.com/office/powerpoint/2010/main" val="3179021619"/>
              </p:ext>
            </p:extLst>
          </p:nvPr>
        </p:nvGraphicFramePr>
        <p:xfrm>
          <a:off x="516000" y="709810"/>
          <a:ext cx="11160000" cy="525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805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7" dur="500"/>
                                        <p:tgtEl>
                                          <p:spTgt spid="5">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2" dur="500"/>
                                        <p:tgtEl>
                                          <p:spTgt spid="5">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17" dur="500"/>
                                        <p:tgtEl>
                                          <p:spTgt spid="5">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22" dur="500"/>
                                        <p:tgtEl>
                                          <p:spTgt spid="5">
                                            <p:graphicEl>
                                              <a:chart seriesIdx="0" categoryIdx="3"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wipe(down)">
                                      <p:cBhvr>
                                        <p:cTn id="27" dur="500"/>
                                        <p:tgtEl>
                                          <p:spTgt spid="5">
                                            <p:graphicEl>
                                              <a:chart seriesIdx="0" categoryIdx="4"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wipe(down)">
                                      <p:cBhvr>
                                        <p:cTn id="32" dur="500"/>
                                        <p:tgtEl>
                                          <p:spTgt spid="5">
                                            <p:graphicEl>
                                              <a:chart seriesIdx="0" categoryIdx="5"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0" categoryIdx="6" bldStep="ptInCategory"/>
                                            </p:graphicEl>
                                          </p:spTgt>
                                        </p:tgtEl>
                                        <p:attrNameLst>
                                          <p:attrName>style.visibility</p:attrName>
                                        </p:attrNameLst>
                                      </p:cBhvr>
                                      <p:to>
                                        <p:strVal val="visible"/>
                                      </p:to>
                                    </p:set>
                                    <p:animEffect transition="in" filter="wipe(down)">
                                      <p:cBhvr>
                                        <p:cTn id="37" dur="500"/>
                                        <p:tgtEl>
                                          <p:spTgt spid="5">
                                            <p:graphicEl>
                                              <a:chart seriesIdx="0" categoryIdx="6" bldStep="ptInCategory"/>
                                            </p:graphicEl>
                                          </p:spTgt>
                                        </p:tgtEl>
                                      </p:cBhvr>
                                    </p:animEffect>
                                  </p:childTnLst>
                                </p:cTn>
                              </p:par>
                            </p:childTnLst>
                          </p:cTn>
                        </p:par>
                        <p:par>
                          <p:cTn id="38" fill="hold">
                            <p:stCondLst>
                              <p:cond delay="500"/>
                            </p:stCondLst>
                            <p:childTnLst>
                              <p:par>
                                <p:cTn id="39" presetID="22" presetClass="entr" presetSubtype="4" fill="hold" grpId="0" nodeType="afterEffect">
                                  <p:stCondLst>
                                    <p:cond delay="0"/>
                                  </p:stCondLst>
                                  <p:childTnLst>
                                    <p:set>
                                      <p:cBhvr>
                                        <p:cTn id="40" dur="1" fill="hold">
                                          <p:stCondLst>
                                            <p:cond delay="0"/>
                                          </p:stCondLst>
                                        </p:cTn>
                                        <p:tgtEl>
                                          <p:spTgt spid="5">
                                            <p:graphicEl>
                                              <a:chart seriesIdx="0" categoryIdx="7" bldStep="ptInCategory"/>
                                            </p:graphicEl>
                                          </p:spTgt>
                                        </p:tgtEl>
                                        <p:attrNameLst>
                                          <p:attrName>style.visibility</p:attrName>
                                        </p:attrNameLst>
                                      </p:cBhvr>
                                      <p:to>
                                        <p:strVal val="visible"/>
                                      </p:to>
                                    </p:set>
                                    <p:animEffect transition="in" filter="wipe(down)">
                                      <p:cBhvr>
                                        <p:cTn id="41" dur="500"/>
                                        <p:tgtEl>
                                          <p:spTgt spid="5">
                                            <p:graphicEl>
                                              <a:chart seriesIdx="0" categoryIdx="7" bldStep="ptInCategory"/>
                                            </p:graphicEl>
                                          </p:spTgt>
                                        </p:tgtEl>
                                      </p:cBhvr>
                                    </p:animEffect>
                                  </p:childTnLst>
                                </p:cTn>
                              </p:par>
                            </p:childTnLst>
                          </p:cTn>
                        </p:par>
                        <p:par>
                          <p:cTn id="42" fill="hold">
                            <p:stCondLst>
                              <p:cond delay="1000"/>
                            </p:stCondLst>
                            <p:childTnLst>
                              <p:par>
                                <p:cTn id="43" presetID="22" presetClass="entr" presetSubtype="4" fill="hold" grpId="0" nodeType="afterEffect">
                                  <p:stCondLst>
                                    <p:cond delay="0"/>
                                  </p:stCondLst>
                                  <p:childTnLst>
                                    <p:set>
                                      <p:cBhvr>
                                        <p:cTn id="44" dur="1" fill="hold">
                                          <p:stCondLst>
                                            <p:cond delay="0"/>
                                          </p:stCondLst>
                                        </p:cTn>
                                        <p:tgtEl>
                                          <p:spTgt spid="5">
                                            <p:graphicEl>
                                              <a:chart seriesIdx="0" categoryIdx="8" bldStep="ptInCategory"/>
                                            </p:graphicEl>
                                          </p:spTgt>
                                        </p:tgtEl>
                                        <p:attrNameLst>
                                          <p:attrName>style.visibility</p:attrName>
                                        </p:attrNameLst>
                                      </p:cBhvr>
                                      <p:to>
                                        <p:strVal val="visible"/>
                                      </p:to>
                                    </p:set>
                                    <p:animEffect transition="in" filter="wipe(down)">
                                      <p:cBhvr>
                                        <p:cTn id="45" dur="500"/>
                                        <p:tgtEl>
                                          <p:spTgt spid="5">
                                            <p:graphicEl>
                                              <a:chart seriesIdx="0" categoryIdx="8" bldStep="ptInCategory"/>
                                            </p:graphicEl>
                                          </p:spTgt>
                                        </p:tgtEl>
                                      </p:cBhvr>
                                    </p:animEffect>
                                  </p:childTnLst>
                                </p:cTn>
                              </p:par>
                            </p:childTnLst>
                          </p:cTn>
                        </p:par>
                        <p:par>
                          <p:cTn id="46" fill="hold">
                            <p:stCondLst>
                              <p:cond delay="1500"/>
                            </p:stCondLst>
                            <p:childTnLst>
                              <p:par>
                                <p:cTn id="47" presetID="22" presetClass="entr" presetSubtype="4" fill="hold" grpId="0" nodeType="afterEffect">
                                  <p:stCondLst>
                                    <p:cond delay="0"/>
                                  </p:stCondLst>
                                  <p:childTnLst>
                                    <p:set>
                                      <p:cBhvr>
                                        <p:cTn id="48" dur="1" fill="hold">
                                          <p:stCondLst>
                                            <p:cond delay="0"/>
                                          </p:stCondLst>
                                        </p:cTn>
                                        <p:tgtEl>
                                          <p:spTgt spid="5">
                                            <p:graphicEl>
                                              <a:chart seriesIdx="0" categoryIdx="9" bldStep="ptInCategory"/>
                                            </p:graphicEl>
                                          </p:spTgt>
                                        </p:tgtEl>
                                        <p:attrNameLst>
                                          <p:attrName>style.visibility</p:attrName>
                                        </p:attrNameLst>
                                      </p:cBhvr>
                                      <p:to>
                                        <p:strVal val="visible"/>
                                      </p:to>
                                    </p:set>
                                    <p:animEffect transition="in" filter="wipe(down)">
                                      <p:cBhvr>
                                        <p:cTn id="49" dur="500"/>
                                        <p:tgtEl>
                                          <p:spTgt spid="5">
                                            <p:graphicEl>
                                              <a:chart seriesIdx="0" categoryIdx="9" bldStep="ptInCategory"/>
                                            </p:graphicEl>
                                          </p:spTgt>
                                        </p:tgtEl>
                                      </p:cBhvr>
                                    </p:animEffect>
                                  </p:childTnLst>
                                </p:cTn>
                              </p:par>
                            </p:childTnLst>
                          </p:cTn>
                        </p:par>
                        <p:par>
                          <p:cTn id="50" fill="hold">
                            <p:stCondLst>
                              <p:cond delay="2000"/>
                            </p:stCondLst>
                            <p:childTnLst>
                              <p:par>
                                <p:cTn id="51" presetID="22" presetClass="entr" presetSubtype="4" fill="hold" grpId="0" nodeType="afterEffect">
                                  <p:stCondLst>
                                    <p:cond delay="0"/>
                                  </p:stCondLst>
                                  <p:childTnLst>
                                    <p:set>
                                      <p:cBhvr>
                                        <p:cTn id="52" dur="1" fill="hold">
                                          <p:stCondLst>
                                            <p:cond delay="0"/>
                                          </p:stCondLst>
                                        </p:cTn>
                                        <p:tgtEl>
                                          <p:spTgt spid="5">
                                            <p:graphicEl>
                                              <a:chart seriesIdx="0" categoryIdx="10" bldStep="ptInCategory"/>
                                            </p:graphicEl>
                                          </p:spTgt>
                                        </p:tgtEl>
                                        <p:attrNameLst>
                                          <p:attrName>style.visibility</p:attrName>
                                        </p:attrNameLst>
                                      </p:cBhvr>
                                      <p:to>
                                        <p:strVal val="visible"/>
                                      </p:to>
                                    </p:set>
                                    <p:animEffect transition="in" filter="wipe(down)">
                                      <p:cBhvr>
                                        <p:cTn id="53" dur="500"/>
                                        <p:tgtEl>
                                          <p:spTgt spid="5">
                                            <p:graphicEl>
                                              <a:chart seriesIdx="0" categoryIdx="10" bldStep="ptInCategory"/>
                                            </p:graphicEl>
                                          </p:spTgt>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5">
                                            <p:graphicEl>
                                              <a:chart seriesIdx="0" categoryIdx="11" bldStep="ptInCategory"/>
                                            </p:graphicEl>
                                          </p:spTgt>
                                        </p:tgtEl>
                                        <p:attrNameLst>
                                          <p:attrName>style.visibility</p:attrName>
                                        </p:attrNameLst>
                                      </p:cBhvr>
                                      <p:to>
                                        <p:strVal val="visible"/>
                                      </p:to>
                                    </p:set>
                                    <p:animEffect transition="in" filter="wipe(down)">
                                      <p:cBhvr>
                                        <p:cTn id="57" dur="500"/>
                                        <p:tgtEl>
                                          <p:spTgt spid="5">
                                            <p:graphicEl>
                                              <a:chart seriesIdx="0" categoryIdx="11" bldStep="ptInCategory"/>
                                            </p:graphicEl>
                                          </p:spTgt>
                                        </p:tgtEl>
                                      </p:cBhvr>
                                    </p:animEffect>
                                  </p:childTnLst>
                                </p:cTn>
                              </p:par>
                            </p:childTnLst>
                          </p:cTn>
                        </p:par>
                        <p:par>
                          <p:cTn id="58" fill="hold">
                            <p:stCondLst>
                              <p:cond delay="3000"/>
                            </p:stCondLst>
                            <p:childTnLst>
                              <p:par>
                                <p:cTn id="59" presetID="22" presetClass="entr" presetSubtype="4" fill="hold" grpId="0" nodeType="afterEffect">
                                  <p:stCondLst>
                                    <p:cond delay="0"/>
                                  </p:stCondLst>
                                  <p:childTnLst>
                                    <p:set>
                                      <p:cBhvr>
                                        <p:cTn id="60" dur="1" fill="hold">
                                          <p:stCondLst>
                                            <p:cond delay="0"/>
                                          </p:stCondLst>
                                        </p:cTn>
                                        <p:tgtEl>
                                          <p:spTgt spid="5">
                                            <p:graphicEl>
                                              <a:chart seriesIdx="0" categoryIdx="12" bldStep="ptInCategory"/>
                                            </p:graphicEl>
                                          </p:spTgt>
                                        </p:tgtEl>
                                        <p:attrNameLst>
                                          <p:attrName>style.visibility</p:attrName>
                                        </p:attrNameLst>
                                      </p:cBhvr>
                                      <p:to>
                                        <p:strVal val="visible"/>
                                      </p:to>
                                    </p:set>
                                    <p:animEffect transition="in" filter="wipe(down)">
                                      <p:cBhvr>
                                        <p:cTn id="61" dur="500"/>
                                        <p:tgtEl>
                                          <p:spTgt spid="5">
                                            <p:graphicEl>
                                              <a:chart seriesIdx="0" categoryIdx="12" bldStep="ptInCategory"/>
                                            </p:graphicEl>
                                          </p:spTgt>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5">
                                            <p:graphicEl>
                                              <a:chart seriesIdx="0" categoryIdx="13" bldStep="ptInCategory"/>
                                            </p:graphicEl>
                                          </p:spTgt>
                                        </p:tgtEl>
                                        <p:attrNameLst>
                                          <p:attrName>style.visibility</p:attrName>
                                        </p:attrNameLst>
                                      </p:cBhvr>
                                      <p:to>
                                        <p:strVal val="visible"/>
                                      </p:to>
                                    </p:set>
                                    <p:animEffect transition="in" filter="wipe(down)">
                                      <p:cBhvr>
                                        <p:cTn id="65" dur="500"/>
                                        <p:tgtEl>
                                          <p:spTgt spid="5">
                                            <p:graphicEl>
                                              <a:chart seriesIdx="0" categoryIdx="13" bldStep="ptInCategory"/>
                                            </p:graphicEl>
                                          </p:spTgt>
                                        </p:tgtEl>
                                      </p:cBhvr>
                                    </p:animEffect>
                                  </p:childTnLst>
                                </p:cTn>
                              </p:par>
                            </p:childTnLst>
                          </p:cTn>
                        </p:par>
                        <p:par>
                          <p:cTn id="66" fill="hold">
                            <p:stCondLst>
                              <p:cond delay="4000"/>
                            </p:stCondLst>
                            <p:childTnLst>
                              <p:par>
                                <p:cTn id="67" presetID="22" presetClass="entr" presetSubtype="4" fill="hold" grpId="0" nodeType="afterEffect">
                                  <p:stCondLst>
                                    <p:cond delay="0"/>
                                  </p:stCondLst>
                                  <p:childTnLst>
                                    <p:set>
                                      <p:cBhvr>
                                        <p:cTn id="68" dur="1" fill="hold">
                                          <p:stCondLst>
                                            <p:cond delay="0"/>
                                          </p:stCondLst>
                                        </p:cTn>
                                        <p:tgtEl>
                                          <p:spTgt spid="5">
                                            <p:graphicEl>
                                              <a:chart seriesIdx="0" categoryIdx="14" bldStep="ptInCategory"/>
                                            </p:graphicEl>
                                          </p:spTgt>
                                        </p:tgtEl>
                                        <p:attrNameLst>
                                          <p:attrName>style.visibility</p:attrName>
                                        </p:attrNameLst>
                                      </p:cBhvr>
                                      <p:to>
                                        <p:strVal val="visible"/>
                                      </p:to>
                                    </p:set>
                                    <p:animEffect transition="in" filter="wipe(down)">
                                      <p:cBhvr>
                                        <p:cTn id="69" dur="500"/>
                                        <p:tgtEl>
                                          <p:spTgt spid="5">
                                            <p:graphicEl>
                                              <a:chart seriesIdx="0" categoryIdx="14" bldStep="ptInCategory"/>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5">
                                            <p:graphicEl>
                                              <a:chart seriesIdx="0" categoryIdx="15" bldStep="ptInCategory"/>
                                            </p:graphicEl>
                                          </p:spTgt>
                                        </p:tgtEl>
                                        <p:attrNameLst>
                                          <p:attrName>style.visibility</p:attrName>
                                        </p:attrNameLst>
                                      </p:cBhvr>
                                      <p:to>
                                        <p:strVal val="visible"/>
                                      </p:to>
                                    </p:set>
                                    <p:animEffect transition="in" filter="wipe(down)">
                                      <p:cBhvr>
                                        <p:cTn id="74" dur="500"/>
                                        <p:tgtEl>
                                          <p:spTgt spid="5">
                                            <p:graphicEl>
                                              <a:chart seriesIdx="0" categoryIdx="15" bldStep="ptInCategory"/>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
                                            <p:graphicEl>
                                              <a:chart seriesIdx="0" categoryIdx="16" bldStep="ptInCategory"/>
                                            </p:graphicEl>
                                          </p:spTgt>
                                        </p:tgtEl>
                                        <p:attrNameLst>
                                          <p:attrName>style.visibility</p:attrName>
                                        </p:attrNameLst>
                                      </p:cBhvr>
                                      <p:to>
                                        <p:strVal val="visible"/>
                                      </p:to>
                                    </p:set>
                                    <p:animEffect transition="in" filter="wipe(down)">
                                      <p:cBhvr>
                                        <p:cTn id="79" dur="500"/>
                                        <p:tgtEl>
                                          <p:spTgt spid="5">
                                            <p:graphicEl>
                                              <a:chart seriesIdx="0" categoryIdx="16"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In your opinion, would tax-funded vouchers for schooling, health care, and housing be more effective in helping you to get ahead than current AA and BEE policies, which focus on management posts, ownership deals, and preferential tenders?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636F9CDB-8A8A-225C-6DA0-2340A71C95FC}"/>
                  </a:ext>
                </a:extLst>
              </p:cNvPr>
              <p:cNvGraphicFramePr>
                <a:graphicFrameLocks/>
              </p:cNvGraphicFramePr>
              <p:nvPr>
                <p:extLst>
                  <p:ext uri="{D42A27DB-BD31-4B8C-83A1-F6EECF244321}">
                    <p14:modId xmlns:p14="http://schemas.microsoft.com/office/powerpoint/2010/main" val="2787281088"/>
                  </p:ext>
                </p:extLst>
              </p:nvPr>
            </p:nvGraphicFramePr>
            <p:xfrm>
              <a:off x="516000" y="2488366"/>
              <a:ext cx="11160000" cy="381703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636F9CDB-8A8A-225C-6DA0-2340A71C95FC}"/>
                  </a:ext>
                </a:extLst>
              </p:cNvPr>
              <p:cNvPicPr>
                <a:picLocks noGrp="1" noRot="1" noChangeAspect="1" noMove="1" noResize="1" noEditPoints="1" noAdjustHandles="1" noChangeArrowheads="1" noChangeShapeType="1"/>
              </p:cNvPicPr>
              <p:nvPr/>
            </p:nvPicPr>
            <p:blipFill>
              <a:blip r:embed="rId3"/>
              <a:stretch>
                <a:fillRect/>
              </a:stretch>
            </p:blipFill>
            <p:spPr>
              <a:xfrm>
                <a:off x="516000" y="2488366"/>
                <a:ext cx="11160000" cy="3817033"/>
              </a:xfrm>
              <a:prstGeom prst="rect">
                <a:avLst/>
              </a:prstGeom>
            </p:spPr>
          </p:pic>
        </mc:Fallback>
      </mc:AlternateContent>
    </p:spTree>
    <p:extLst>
      <p:ext uri="{BB962C8B-B14F-4D97-AF65-F5344CB8AC3E}">
        <p14:creationId xmlns:p14="http://schemas.microsoft.com/office/powerpoint/2010/main" val="180474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In your opinion, would tax-funded vouchers for schooling, health care, and housing be more effective in helping you to get ahead than current AA and BEE policies, which focus on management posts, ownership deals, and preferential tenders?</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636F9CDB-8A8A-225C-6DA0-2340A71C95FC}"/>
              </a:ext>
            </a:extLst>
          </p:cNvPr>
          <p:cNvGraphicFramePr>
            <a:graphicFrameLocks/>
          </p:cNvGraphicFramePr>
          <p:nvPr/>
        </p:nvGraphicFramePr>
        <p:xfrm>
          <a:off x="516000" y="2488366"/>
          <a:ext cx="11160000" cy="38170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96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500"/>
                                        <p:tgtEl>
                                          <p:spTgt spid="6">
                                            <p:graphicEl>
                                              <a:chart seriesIdx="0" categoryIdx="0" bldStep="ptIn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11" dur="500"/>
                                        <p:tgtEl>
                                          <p:spTgt spid="6">
                                            <p:graphicEl>
                                              <a:chart seriesIdx="1"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15" dur="500"/>
                                        <p:tgtEl>
                                          <p:spTgt spid="6">
                                            <p:graphicEl>
                                              <a:chart seriesIdx="2"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3" categoryIdx="0" bldStep="ptInCategory"/>
                                            </p:graphicEl>
                                          </p:spTgt>
                                        </p:tgtEl>
                                        <p:attrNameLst>
                                          <p:attrName>style.visibility</p:attrName>
                                        </p:attrNameLst>
                                      </p:cBhvr>
                                      <p:to>
                                        <p:strVal val="visible"/>
                                      </p:to>
                                    </p:set>
                                    <p:animEffect transition="in" filter="wipe(down)">
                                      <p:cBhvr>
                                        <p:cTn id="19" dur="500"/>
                                        <p:tgtEl>
                                          <p:spTgt spid="6">
                                            <p:graphicEl>
                                              <a:chart seriesIdx="3"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4" categoryIdx="0" bldStep="ptInCategory"/>
                                            </p:graphicEl>
                                          </p:spTgt>
                                        </p:tgtEl>
                                        <p:attrNameLst>
                                          <p:attrName>style.visibility</p:attrName>
                                        </p:attrNameLst>
                                      </p:cBhvr>
                                      <p:to>
                                        <p:strVal val="visible"/>
                                      </p:to>
                                    </p:set>
                                    <p:animEffect transition="in" filter="wipe(down)">
                                      <p:cBhvr>
                                        <p:cTn id="23" dur="500"/>
                                        <p:tgtEl>
                                          <p:spTgt spid="6">
                                            <p:graphicEl>
                                              <a:chart seriesIdx="4" categoryIdx="0" bldStep="ptIn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8" dur="500"/>
                                        <p:tgtEl>
                                          <p:spTgt spid="6">
                                            <p:graphicEl>
                                              <a:chart seriesIdx="0" categoryIdx="1" bldStep="ptInCategory"/>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32" dur="500"/>
                                        <p:tgtEl>
                                          <p:spTgt spid="6">
                                            <p:graphicEl>
                                              <a:chart seriesIdx="1" categoryIdx="1" bldStep="ptInCategory"/>
                                            </p:graphicEl>
                                          </p:spTgt>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36" dur="500"/>
                                        <p:tgtEl>
                                          <p:spTgt spid="6">
                                            <p:graphicEl>
                                              <a:chart seriesIdx="2" categoryIdx="1" bldStep="ptInCategory"/>
                                            </p:graphicEl>
                                          </p:spTgt>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6">
                                            <p:graphicEl>
                                              <a:chart seriesIdx="3" categoryIdx="1" bldStep="ptInCategory"/>
                                            </p:graphicEl>
                                          </p:spTgt>
                                        </p:tgtEl>
                                        <p:attrNameLst>
                                          <p:attrName>style.visibility</p:attrName>
                                        </p:attrNameLst>
                                      </p:cBhvr>
                                      <p:to>
                                        <p:strVal val="visible"/>
                                      </p:to>
                                    </p:set>
                                    <p:animEffect transition="in" filter="wipe(down)">
                                      <p:cBhvr>
                                        <p:cTn id="40" dur="500"/>
                                        <p:tgtEl>
                                          <p:spTgt spid="6">
                                            <p:graphicEl>
                                              <a:chart seriesIdx="3" categoryIdx="1" bldStep="ptInCategory"/>
                                            </p:graphicEl>
                                          </p:spTgt>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6">
                                            <p:graphicEl>
                                              <a:chart seriesIdx="4" categoryIdx="1" bldStep="ptInCategory"/>
                                            </p:graphicEl>
                                          </p:spTgt>
                                        </p:tgtEl>
                                        <p:attrNameLst>
                                          <p:attrName>style.visibility</p:attrName>
                                        </p:attrNameLst>
                                      </p:cBhvr>
                                      <p:to>
                                        <p:strVal val="visible"/>
                                      </p:to>
                                    </p:set>
                                    <p:animEffect transition="in" filter="wipe(down)">
                                      <p:cBhvr>
                                        <p:cTn id="44" dur="500"/>
                                        <p:tgtEl>
                                          <p:spTgt spid="6">
                                            <p:graphicEl>
                                              <a:chart seriesIdx="4" categoryIdx="1" bldStep="ptInCategory"/>
                                            </p:graphicEl>
                                          </p:spTgt>
                                        </p:tgtEl>
                                      </p:cBhvr>
                                    </p:animEffect>
                                  </p:childTnLst>
                                </p:cTn>
                              </p:par>
                            </p:childTnLst>
                          </p:cTn>
                        </p:par>
                        <p:par>
                          <p:cTn id="45" fill="hold">
                            <p:stCondLst>
                              <p:cond delay="2500"/>
                            </p:stCondLst>
                            <p:childTnLst>
                              <p:par>
                                <p:cTn id="46" presetID="22" presetClass="entr" presetSubtype="4" fill="hold" grpId="0" nodeType="afterEffect">
                                  <p:stCondLst>
                                    <p:cond delay="0"/>
                                  </p:stCondLst>
                                  <p:childTnLst>
                                    <p:set>
                                      <p:cBhvr>
                                        <p:cTn id="47"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48" dur="500"/>
                                        <p:tgtEl>
                                          <p:spTgt spid="6">
                                            <p:graphicEl>
                                              <a:chart seriesIdx="0" categoryIdx="2" bldStep="ptInCategory"/>
                                            </p:graphicEl>
                                          </p:spTgt>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52" dur="500"/>
                                        <p:tgtEl>
                                          <p:spTgt spid="6">
                                            <p:graphicEl>
                                              <a:chart seriesIdx="1" categoryIdx="2" bldStep="ptInCategory"/>
                                            </p:graphicEl>
                                          </p:spTgt>
                                        </p:tgtEl>
                                      </p:cBhvr>
                                    </p:animEffect>
                                  </p:childTnLst>
                                </p:cTn>
                              </p:par>
                            </p:childTnLst>
                          </p:cTn>
                        </p:par>
                        <p:par>
                          <p:cTn id="53" fill="hold">
                            <p:stCondLst>
                              <p:cond delay="3500"/>
                            </p:stCondLst>
                            <p:childTnLst>
                              <p:par>
                                <p:cTn id="54" presetID="22" presetClass="entr" presetSubtype="4" fill="hold" grpId="0" nodeType="afterEffect">
                                  <p:stCondLst>
                                    <p:cond delay="0"/>
                                  </p:stCondLst>
                                  <p:childTnLst>
                                    <p:set>
                                      <p:cBhvr>
                                        <p:cTn id="55"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56" dur="500"/>
                                        <p:tgtEl>
                                          <p:spTgt spid="6">
                                            <p:graphicEl>
                                              <a:chart seriesIdx="2" categoryIdx="2" bldStep="ptInCategory"/>
                                            </p:graphicEl>
                                          </p:spTgt>
                                        </p:tgtEl>
                                      </p:cBhvr>
                                    </p:animEffect>
                                  </p:childTnLst>
                                </p:cTn>
                              </p:par>
                            </p:childTnLst>
                          </p:cTn>
                        </p:par>
                        <p:par>
                          <p:cTn id="57" fill="hold">
                            <p:stCondLst>
                              <p:cond delay="4000"/>
                            </p:stCondLst>
                            <p:childTnLst>
                              <p:par>
                                <p:cTn id="58" presetID="22" presetClass="entr" presetSubtype="4" fill="hold" grpId="0" nodeType="afterEffect">
                                  <p:stCondLst>
                                    <p:cond delay="0"/>
                                  </p:stCondLst>
                                  <p:childTnLst>
                                    <p:set>
                                      <p:cBhvr>
                                        <p:cTn id="59" dur="1" fill="hold">
                                          <p:stCondLst>
                                            <p:cond delay="0"/>
                                          </p:stCondLst>
                                        </p:cTn>
                                        <p:tgtEl>
                                          <p:spTgt spid="6">
                                            <p:graphicEl>
                                              <a:chart seriesIdx="3" categoryIdx="2" bldStep="ptInCategory"/>
                                            </p:graphicEl>
                                          </p:spTgt>
                                        </p:tgtEl>
                                        <p:attrNameLst>
                                          <p:attrName>style.visibility</p:attrName>
                                        </p:attrNameLst>
                                      </p:cBhvr>
                                      <p:to>
                                        <p:strVal val="visible"/>
                                      </p:to>
                                    </p:set>
                                    <p:animEffect transition="in" filter="wipe(down)">
                                      <p:cBhvr>
                                        <p:cTn id="60" dur="500"/>
                                        <p:tgtEl>
                                          <p:spTgt spid="6">
                                            <p:graphicEl>
                                              <a:chart seriesIdx="3" categoryIdx="2" bldStep="ptInCategory"/>
                                            </p:graphicEl>
                                          </p:spTgt>
                                        </p:tgtEl>
                                      </p:cBhvr>
                                    </p:animEffect>
                                  </p:childTnLst>
                                </p:cTn>
                              </p:par>
                            </p:childTnLst>
                          </p:cTn>
                        </p:par>
                        <p:par>
                          <p:cTn id="61" fill="hold">
                            <p:stCondLst>
                              <p:cond delay="4500"/>
                            </p:stCondLst>
                            <p:childTnLst>
                              <p:par>
                                <p:cTn id="62" presetID="22" presetClass="entr" presetSubtype="4" fill="hold" grpId="0" nodeType="afterEffect">
                                  <p:stCondLst>
                                    <p:cond delay="0"/>
                                  </p:stCondLst>
                                  <p:childTnLst>
                                    <p:set>
                                      <p:cBhvr>
                                        <p:cTn id="63" dur="1" fill="hold">
                                          <p:stCondLst>
                                            <p:cond delay="0"/>
                                          </p:stCondLst>
                                        </p:cTn>
                                        <p:tgtEl>
                                          <p:spTgt spid="6">
                                            <p:graphicEl>
                                              <a:chart seriesIdx="4" categoryIdx="2" bldStep="ptInCategory"/>
                                            </p:graphicEl>
                                          </p:spTgt>
                                        </p:tgtEl>
                                        <p:attrNameLst>
                                          <p:attrName>style.visibility</p:attrName>
                                        </p:attrNameLst>
                                      </p:cBhvr>
                                      <p:to>
                                        <p:strVal val="visible"/>
                                      </p:to>
                                    </p:set>
                                    <p:animEffect transition="in" filter="wipe(down)">
                                      <p:cBhvr>
                                        <p:cTn id="64" dur="500"/>
                                        <p:tgtEl>
                                          <p:spTgt spid="6">
                                            <p:graphicEl>
                                              <a:chart seriesIdx="4" categoryIdx="2" bldStep="ptInCategory"/>
                                            </p:graphicEl>
                                          </p:spTgt>
                                        </p:tgtEl>
                                      </p:cBhvr>
                                    </p:animEffect>
                                  </p:childTnLst>
                                </p:cTn>
                              </p:par>
                            </p:childTnLst>
                          </p:cTn>
                        </p:par>
                        <p:par>
                          <p:cTn id="65" fill="hold">
                            <p:stCondLst>
                              <p:cond delay="5000"/>
                            </p:stCondLst>
                            <p:childTnLst>
                              <p:par>
                                <p:cTn id="66" presetID="22" presetClass="entr" presetSubtype="4" fill="hold" grpId="0" nodeType="afterEffect">
                                  <p:stCondLst>
                                    <p:cond delay="0"/>
                                  </p:stCondLst>
                                  <p:childTnLst>
                                    <p:set>
                                      <p:cBhvr>
                                        <p:cTn id="67"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68" dur="500"/>
                                        <p:tgtEl>
                                          <p:spTgt spid="6">
                                            <p:graphicEl>
                                              <a:chart seriesIdx="0" categoryIdx="3" bldStep="ptInCategory"/>
                                            </p:graphicEl>
                                          </p:spTgt>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72" dur="500"/>
                                        <p:tgtEl>
                                          <p:spTgt spid="6">
                                            <p:graphicEl>
                                              <a:chart seriesIdx="1" categoryIdx="3" bldStep="ptInCategory"/>
                                            </p:graphicEl>
                                          </p:spTgt>
                                        </p:tgtEl>
                                      </p:cBhvr>
                                    </p:animEffect>
                                  </p:childTnLst>
                                </p:cTn>
                              </p:par>
                            </p:childTnLst>
                          </p:cTn>
                        </p:par>
                        <p:par>
                          <p:cTn id="73" fill="hold">
                            <p:stCondLst>
                              <p:cond delay="6000"/>
                            </p:stCondLst>
                            <p:childTnLst>
                              <p:par>
                                <p:cTn id="74" presetID="22" presetClass="entr" presetSubtype="4" fill="hold" grpId="0" nodeType="afterEffect">
                                  <p:stCondLst>
                                    <p:cond delay="0"/>
                                  </p:stCondLst>
                                  <p:childTnLst>
                                    <p:set>
                                      <p:cBhvr>
                                        <p:cTn id="75"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76" dur="500"/>
                                        <p:tgtEl>
                                          <p:spTgt spid="6">
                                            <p:graphicEl>
                                              <a:chart seriesIdx="2" categoryIdx="3" bldStep="ptInCategory"/>
                                            </p:graphicEl>
                                          </p:spTgt>
                                        </p:tgtEl>
                                      </p:cBhvr>
                                    </p:animEffect>
                                  </p:childTnLst>
                                </p:cTn>
                              </p:par>
                            </p:childTnLst>
                          </p:cTn>
                        </p:par>
                        <p:par>
                          <p:cTn id="77" fill="hold">
                            <p:stCondLst>
                              <p:cond delay="6500"/>
                            </p:stCondLst>
                            <p:childTnLst>
                              <p:par>
                                <p:cTn id="78" presetID="22" presetClass="entr" presetSubtype="4" fill="hold" grpId="0" nodeType="afterEffect">
                                  <p:stCondLst>
                                    <p:cond delay="0"/>
                                  </p:stCondLst>
                                  <p:childTnLst>
                                    <p:set>
                                      <p:cBhvr>
                                        <p:cTn id="79" dur="1" fill="hold">
                                          <p:stCondLst>
                                            <p:cond delay="0"/>
                                          </p:stCondLst>
                                        </p:cTn>
                                        <p:tgtEl>
                                          <p:spTgt spid="6">
                                            <p:graphicEl>
                                              <a:chart seriesIdx="3" categoryIdx="3" bldStep="ptInCategory"/>
                                            </p:graphicEl>
                                          </p:spTgt>
                                        </p:tgtEl>
                                        <p:attrNameLst>
                                          <p:attrName>style.visibility</p:attrName>
                                        </p:attrNameLst>
                                      </p:cBhvr>
                                      <p:to>
                                        <p:strVal val="visible"/>
                                      </p:to>
                                    </p:set>
                                    <p:animEffect transition="in" filter="wipe(down)">
                                      <p:cBhvr>
                                        <p:cTn id="80" dur="500"/>
                                        <p:tgtEl>
                                          <p:spTgt spid="6">
                                            <p:graphicEl>
                                              <a:chart seriesIdx="3" categoryIdx="3" bldStep="ptInCategory"/>
                                            </p:graphicEl>
                                          </p:spTgt>
                                        </p:tgtEl>
                                      </p:cBhvr>
                                    </p:animEffect>
                                  </p:childTnLst>
                                </p:cTn>
                              </p:par>
                            </p:childTnLst>
                          </p:cTn>
                        </p:par>
                        <p:par>
                          <p:cTn id="81" fill="hold">
                            <p:stCondLst>
                              <p:cond delay="7000"/>
                            </p:stCondLst>
                            <p:childTnLst>
                              <p:par>
                                <p:cTn id="82" presetID="22" presetClass="entr" presetSubtype="4" fill="hold" grpId="0" nodeType="afterEffect">
                                  <p:stCondLst>
                                    <p:cond delay="0"/>
                                  </p:stCondLst>
                                  <p:childTnLst>
                                    <p:set>
                                      <p:cBhvr>
                                        <p:cTn id="83" dur="1" fill="hold">
                                          <p:stCondLst>
                                            <p:cond delay="0"/>
                                          </p:stCondLst>
                                        </p:cTn>
                                        <p:tgtEl>
                                          <p:spTgt spid="6">
                                            <p:graphicEl>
                                              <a:chart seriesIdx="4" categoryIdx="3" bldStep="ptInCategory"/>
                                            </p:graphicEl>
                                          </p:spTgt>
                                        </p:tgtEl>
                                        <p:attrNameLst>
                                          <p:attrName>style.visibility</p:attrName>
                                        </p:attrNameLst>
                                      </p:cBhvr>
                                      <p:to>
                                        <p:strVal val="visible"/>
                                      </p:to>
                                    </p:set>
                                    <p:animEffect transition="in" filter="wipe(down)">
                                      <p:cBhvr>
                                        <p:cTn id="84" dur="500"/>
                                        <p:tgtEl>
                                          <p:spTgt spid="6">
                                            <p:graphicEl>
                                              <a:chart seriesIdx="4"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What are the chances of you voting in the 2024 general elections?</a:t>
            </a:r>
          </a:p>
          <a:p>
            <a:endParaRPr lang="en-GB"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76F2C2EA-E895-C905-CE31-6557C9B372C4}"/>
              </a:ext>
            </a:extLst>
          </p:cNvPr>
          <p:cNvGraphicFramePr/>
          <p:nvPr>
            <p:extLst>
              <p:ext uri="{D42A27DB-BD31-4B8C-83A1-F6EECF244321}">
                <p14:modId xmlns:p14="http://schemas.microsoft.com/office/powerpoint/2010/main" val="33898069"/>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088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500"/>
                                        <p:tgtEl>
                                          <p:spTgt spid="6">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12" dur="500"/>
                                        <p:tgtEl>
                                          <p:spTgt spid="6">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17" dur="500"/>
                                        <p:tgtEl>
                                          <p:spTgt spid="6">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22" dur="500"/>
                                        <p:tgtEl>
                                          <p:spTgt spid="6">
                                            <p:graphicEl>
                                              <a:chart seriesIdx="0" categoryIdx="3"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0" categoryIdx="4" bldStep="ptInCategory"/>
                                            </p:graphicEl>
                                          </p:spTgt>
                                        </p:tgtEl>
                                        <p:attrNameLst>
                                          <p:attrName>style.visibility</p:attrName>
                                        </p:attrNameLst>
                                      </p:cBhvr>
                                      <p:to>
                                        <p:strVal val="visible"/>
                                      </p:to>
                                    </p:set>
                                    <p:animEffect transition="in" filter="wipe(down)">
                                      <p:cBhvr>
                                        <p:cTn id="27" dur="500"/>
                                        <p:tgtEl>
                                          <p:spTgt spid="6">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Will the 2024 national elections be free and fair?</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FD41E474-E145-1547-8ED3-7AE735F8D5D6}"/>
                  </a:ext>
                </a:extLst>
              </p:cNvPr>
              <p:cNvGraphicFramePr/>
              <p:nvPr>
                <p:extLst>
                  <p:ext uri="{D42A27DB-BD31-4B8C-83A1-F6EECF244321}">
                    <p14:modId xmlns:p14="http://schemas.microsoft.com/office/powerpoint/2010/main" val="1192820896"/>
                  </p:ext>
                </p:extLst>
              </p:nvPr>
            </p:nvGraphicFramePr>
            <p:xfrm>
              <a:off x="516000" y="923200"/>
              <a:ext cx="11160000" cy="486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5" name="Chart 4">
                <a:extLst>
                  <a:ext uri="{FF2B5EF4-FFF2-40B4-BE49-F238E27FC236}">
                    <a16:creationId xmlns:a16="http://schemas.microsoft.com/office/drawing/2014/main" id="{FD41E474-E145-1547-8ED3-7AE735F8D5D6}"/>
                  </a:ext>
                </a:extLst>
              </p:cNvPr>
              <p:cNvPicPr>
                <a:picLocks noGrp="1" noRot="1" noChangeAspect="1" noMove="1" noResize="1" noEditPoints="1" noAdjustHandles="1" noChangeArrowheads="1" noChangeShapeType="1"/>
              </p:cNvPicPr>
              <p:nvPr/>
            </p:nvPicPr>
            <p:blipFill>
              <a:blip r:embed="rId3"/>
              <a:stretch>
                <a:fillRect/>
              </a:stretch>
            </p:blipFill>
            <p:spPr>
              <a:xfrm>
                <a:off x="516000" y="923200"/>
                <a:ext cx="11160000" cy="4860000"/>
              </a:xfrm>
              <a:prstGeom prst="rect">
                <a:avLst/>
              </a:prstGeom>
            </p:spPr>
          </p:pic>
        </mc:Fallback>
      </mc:AlternateContent>
    </p:spTree>
    <p:extLst>
      <p:ext uri="{BB962C8B-B14F-4D97-AF65-F5344CB8AC3E}">
        <p14:creationId xmlns:p14="http://schemas.microsoft.com/office/powerpoint/2010/main" val="92546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Reasons for not voting in the 2024 general elections</a:t>
            </a:r>
          </a:p>
          <a:p>
            <a:endParaRPr lang="en-GB"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6E4BEA42-9F44-1A3F-850F-A41FF3AD26B4}"/>
              </a:ext>
            </a:extLst>
          </p:cNvPr>
          <p:cNvGraphicFramePr/>
          <p:nvPr>
            <p:extLst>
              <p:ext uri="{D42A27DB-BD31-4B8C-83A1-F6EECF244321}">
                <p14:modId xmlns:p14="http://schemas.microsoft.com/office/powerpoint/2010/main" val="384755285"/>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27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7" dur="500"/>
                                        <p:tgtEl>
                                          <p:spTgt spid="5">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2" dur="500"/>
                                        <p:tgtEl>
                                          <p:spTgt spid="5">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17" dur="500"/>
                                        <p:tgtEl>
                                          <p:spTgt spid="5">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22" dur="500"/>
                                        <p:tgtEl>
                                          <p:spTgt spid="5">
                                            <p:graphicEl>
                                              <a:chart seriesIdx="0" categoryIdx="3"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wipe(down)">
                                      <p:cBhvr>
                                        <p:cTn id="27" dur="500"/>
                                        <p:tgtEl>
                                          <p:spTgt spid="5">
                                            <p:graphicEl>
                                              <a:chart seriesIdx="0" categoryIdx="4"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wipe(down)">
                                      <p:cBhvr>
                                        <p:cTn id="32" dur="500"/>
                                        <p:tgtEl>
                                          <p:spTgt spid="5">
                                            <p:graphicEl>
                                              <a:chart seriesIdx="0" categoryIdx="5"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0" categoryIdx="6" bldStep="ptInCategory"/>
                                            </p:graphicEl>
                                          </p:spTgt>
                                        </p:tgtEl>
                                        <p:attrNameLst>
                                          <p:attrName>style.visibility</p:attrName>
                                        </p:attrNameLst>
                                      </p:cBhvr>
                                      <p:to>
                                        <p:strVal val="visible"/>
                                      </p:to>
                                    </p:set>
                                    <p:animEffect transition="in" filter="wipe(down)">
                                      <p:cBhvr>
                                        <p:cTn id="37" dur="500"/>
                                        <p:tgtEl>
                                          <p:spTgt spid="5">
                                            <p:graphicEl>
                                              <a:chart seriesIdx="0" categoryIdx="6"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chart seriesIdx="0" categoryIdx="7" bldStep="ptInCategory"/>
                                            </p:graphicEl>
                                          </p:spTgt>
                                        </p:tgtEl>
                                        <p:attrNameLst>
                                          <p:attrName>style.visibility</p:attrName>
                                        </p:attrNameLst>
                                      </p:cBhvr>
                                      <p:to>
                                        <p:strVal val="visible"/>
                                      </p:to>
                                    </p:set>
                                    <p:animEffect transition="in" filter="wipe(down)">
                                      <p:cBhvr>
                                        <p:cTn id="42" dur="500"/>
                                        <p:tgtEl>
                                          <p:spTgt spid="5">
                                            <p:graphicEl>
                                              <a:chart seriesIdx="0" categoryIdx="7"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482058" y="1114626"/>
            <a:ext cx="6713872" cy="1278094"/>
          </a:xfrm>
        </p:spPr>
        <p:txBody>
          <a:bodyPr/>
          <a:lstStyle/>
          <a:p>
            <a:pPr>
              <a:lnSpc>
                <a:spcPct val="200000"/>
              </a:lnSpc>
            </a:pPr>
            <a:r>
              <a:rPr lang="en-GB" b="1" dirty="0"/>
              <a:t>1.</a:t>
            </a:r>
            <a:r>
              <a:rPr lang="en-GB" dirty="0"/>
              <a:t> 2023 IRR Polling</a:t>
            </a:r>
            <a:br>
              <a:rPr lang="en-GB" dirty="0"/>
            </a:br>
            <a:r>
              <a:rPr lang="en-GB" b="1" dirty="0">
                <a:solidFill>
                  <a:schemeClr val="accent2">
                    <a:lumMod val="75000"/>
                  </a:schemeClr>
                </a:solidFill>
              </a:rPr>
              <a:t>2.</a:t>
            </a:r>
            <a:r>
              <a:rPr lang="en-GB" dirty="0">
                <a:solidFill>
                  <a:schemeClr val="accent2">
                    <a:lumMod val="75000"/>
                  </a:schemeClr>
                </a:solidFill>
              </a:rPr>
              <a:t> Policies and politics</a:t>
            </a:r>
            <a:br>
              <a:rPr lang="en-GB" dirty="0">
                <a:solidFill>
                  <a:schemeClr val="accent2">
                    <a:lumMod val="75000"/>
                  </a:schemeClr>
                </a:solidFill>
              </a:rPr>
            </a:br>
            <a:r>
              <a:rPr lang="en-GB" b="1" dirty="0">
                <a:solidFill>
                  <a:schemeClr val="accent2">
                    <a:lumMod val="75000"/>
                  </a:schemeClr>
                </a:solidFill>
              </a:rPr>
              <a:t>3.</a:t>
            </a:r>
            <a:r>
              <a:rPr lang="en-GB" dirty="0">
                <a:solidFill>
                  <a:schemeClr val="accent2">
                    <a:lumMod val="75000"/>
                  </a:schemeClr>
                </a:solidFill>
              </a:rPr>
              <a:t> Key Takeaways</a:t>
            </a:r>
          </a:p>
        </p:txBody>
      </p:sp>
    </p:spTree>
    <p:extLst>
      <p:ext uri="{BB962C8B-B14F-4D97-AF65-F5344CB8AC3E}">
        <p14:creationId xmlns:p14="http://schemas.microsoft.com/office/powerpoint/2010/main" val="2898416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What reaction are you anticipating from the ANC, should they lose the 2024 election?</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3AFE2D9C-550C-8A14-76A9-EBA72AAD026C}"/>
              </a:ext>
            </a:extLst>
          </p:cNvPr>
          <p:cNvGraphicFramePr/>
          <p:nvPr>
            <p:extLst>
              <p:ext uri="{D42A27DB-BD31-4B8C-83A1-F6EECF244321}">
                <p14:modId xmlns:p14="http://schemas.microsoft.com/office/powerpoint/2010/main" val="3202247903"/>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5589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500"/>
                                        <p:tgtEl>
                                          <p:spTgt spid="6">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12" dur="500"/>
                                        <p:tgtEl>
                                          <p:spTgt spid="6">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17" dur="500"/>
                                        <p:tgtEl>
                                          <p:spTgt spid="6">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22" dur="500"/>
                                        <p:tgtEl>
                                          <p:spTgt spid="6">
                                            <p:graphicEl>
                                              <a:chart seriesIdx="0"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By-elections (since 2021 LGE)</a:t>
            </a:r>
          </a:p>
          <a:p>
            <a:endParaRPr lang="en-GB"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Table 4">
            <a:extLst>
              <a:ext uri="{FF2B5EF4-FFF2-40B4-BE49-F238E27FC236}">
                <a16:creationId xmlns:a16="http://schemas.microsoft.com/office/drawing/2014/main" id="{C6E8367F-870D-502C-C6C9-653A0AE6CED7}"/>
              </a:ext>
            </a:extLst>
          </p:cNvPr>
          <p:cNvGraphicFramePr>
            <a:graphicFrameLocks noGrp="1"/>
          </p:cNvGraphicFramePr>
          <p:nvPr>
            <p:extLst>
              <p:ext uri="{D42A27DB-BD31-4B8C-83A1-F6EECF244321}">
                <p14:modId xmlns:p14="http://schemas.microsoft.com/office/powerpoint/2010/main" val="9611790"/>
              </p:ext>
            </p:extLst>
          </p:nvPr>
        </p:nvGraphicFramePr>
        <p:xfrm>
          <a:off x="988973" y="838514"/>
          <a:ext cx="10214054" cy="5376210"/>
        </p:xfrm>
        <a:graphic>
          <a:graphicData uri="http://schemas.openxmlformats.org/drawingml/2006/table">
            <a:tbl>
              <a:tblPr firstRow="1" bandRow="1">
                <a:noFill/>
                <a:tableStyleId>{5C22544A-7EE6-4342-B048-85BDC9FD1C3A}</a:tableStyleId>
              </a:tblPr>
              <a:tblGrid>
                <a:gridCol w="2580422">
                  <a:extLst>
                    <a:ext uri="{9D8B030D-6E8A-4147-A177-3AD203B41FA5}">
                      <a16:colId xmlns:a16="http://schemas.microsoft.com/office/drawing/2014/main" val="1823579378"/>
                    </a:ext>
                  </a:extLst>
                </a:gridCol>
                <a:gridCol w="1908408">
                  <a:extLst>
                    <a:ext uri="{9D8B030D-6E8A-4147-A177-3AD203B41FA5}">
                      <a16:colId xmlns:a16="http://schemas.microsoft.com/office/drawing/2014/main" val="404384563"/>
                    </a:ext>
                  </a:extLst>
                </a:gridCol>
                <a:gridCol w="1908408">
                  <a:extLst>
                    <a:ext uri="{9D8B030D-6E8A-4147-A177-3AD203B41FA5}">
                      <a16:colId xmlns:a16="http://schemas.microsoft.com/office/drawing/2014/main" val="3178517693"/>
                    </a:ext>
                  </a:extLst>
                </a:gridCol>
                <a:gridCol w="1908408">
                  <a:extLst>
                    <a:ext uri="{9D8B030D-6E8A-4147-A177-3AD203B41FA5}">
                      <a16:colId xmlns:a16="http://schemas.microsoft.com/office/drawing/2014/main" val="4124999513"/>
                    </a:ext>
                  </a:extLst>
                </a:gridCol>
                <a:gridCol w="1908408">
                  <a:extLst>
                    <a:ext uri="{9D8B030D-6E8A-4147-A177-3AD203B41FA5}">
                      <a16:colId xmlns:a16="http://schemas.microsoft.com/office/drawing/2014/main" val="2678756016"/>
                    </a:ext>
                  </a:extLst>
                </a:gridCol>
              </a:tblGrid>
              <a:tr h="371671">
                <a:tc>
                  <a:txBody>
                    <a:bodyPr/>
                    <a:lstStyle/>
                    <a:p>
                      <a:endParaRPr lang="en-US" sz="1100" b="1">
                        <a:solidFill>
                          <a:srgbClr val="FFFFFF"/>
                        </a:solidFill>
                        <a:effectLst/>
                        <a:latin typeface="Work Sans" pitchFamily="2" charset="0"/>
                      </a:endParaRPr>
                    </a:p>
                  </a:txBody>
                  <a:tcPr marL="153051" marR="91831" marT="91831" marB="91831"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a:r>
                        <a:rPr lang="en-US" sz="1800" b="1">
                          <a:solidFill>
                            <a:schemeClr val="tx1">
                              <a:lumMod val="95000"/>
                              <a:lumOff val="5000"/>
                            </a:schemeClr>
                          </a:solidFill>
                          <a:effectLst/>
                          <a:latin typeface="Work Sans" pitchFamily="2" charset="0"/>
                        </a:rPr>
                        <a:t>Hold</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1">
                        <a:alpha val="69804"/>
                      </a:schemeClr>
                    </a:solidFill>
                  </a:tcPr>
                </a:tc>
                <a:tc>
                  <a:txBody>
                    <a:bodyPr/>
                    <a:lstStyle/>
                    <a:p>
                      <a:pPr algn="ctr"/>
                      <a:r>
                        <a:rPr lang="en-US" sz="1800" b="1">
                          <a:solidFill>
                            <a:schemeClr val="tx1">
                              <a:lumMod val="95000"/>
                              <a:lumOff val="5000"/>
                            </a:schemeClr>
                          </a:solidFill>
                          <a:effectLst/>
                          <a:latin typeface="Work Sans" pitchFamily="2" charset="0"/>
                        </a:rPr>
                        <a:t>Gain</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6">
                        <a:alpha val="69804"/>
                      </a:schemeClr>
                    </a:solidFill>
                  </a:tcPr>
                </a:tc>
                <a:tc>
                  <a:txBody>
                    <a:bodyPr/>
                    <a:lstStyle/>
                    <a:p>
                      <a:pPr algn="ctr"/>
                      <a:r>
                        <a:rPr lang="en-US" sz="1800" b="1">
                          <a:solidFill>
                            <a:schemeClr val="tx1">
                              <a:lumMod val="95000"/>
                              <a:lumOff val="5000"/>
                            </a:schemeClr>
                          </a:solidFill>
                          <a:effectLst/>
                          <a:latin typeface="Work Sans" pitchFamily="2" charset="0"/>
                        </a:rPr>
                        <a:t>Loss</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C00000">
                        <a:alpha val="69804"/>
                      </a:srgbClr>
                    </a:solidFill>
                  </a:tcPr>
                </a:tc>
                <a:tc>
                  <a:txBody>
                    <a:bodyPr/>
                    <a:lstStyle/>
                    <a:p>
                      <a:pPr algn="ctr"/>
                      <a:r>
                        <a:rPr lang="en-US" sz="1800" b="1">
                          <a:solidFill>
                            <a:schemeClr val="tx1">
                              <a:lumMod val="95000"/>
                              <a:lumOff val="5000"/>
                            </a:schemeClr>
                          </a:solidFill>
                          <a:effectLst/>
                          <a:latin typeface="Work Sans" pitchFamily="2" charset="0"/>
                        </a:rPr>
                        <a:t>Net</a:t>
                      </a:r>
                    </a:p>
                  </a:txBody>
                  <a:tcPr marL="153051" marR="91831" marT="91831" marB="91831"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273101082"/>
                  </a:ext>
                </a:extLst>
              </a:tr>
              <a:tr h="292595">
                <a:tc>
                  <a:txBody>
                    <a:bodyPr/>
                    <a:lstStyle/>
                    <a:p>
                      <a:r>
                        <a:rPr lang="en-US" sz="1100" b="1" dirty="0">
                          <a:solidFill>
                            <a:schemeClr val="tx1">
                              <a:lumMod val="85000"/>
                              <a:lumOff val="15000"/>
                            </a:schemeClr>
                          </a:solidFill>
                          <a:effectLst/>
                          <a:latin typeface="Work Sans" pitchFamily="2" charset="0"/>
                        </a:rPr>
                        <a:t>ANC</a:t>
                      </a:r>
                    </a:p>
                  </a:txBody>
                  <a:tcPr marL="153051" marR="91831" marT="91831" marB="9183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100" b="0" dirty="0">
                          <a:solidFill>
                            <a:schemeClr val="tx1">
                              <a:lumMod val="85000"/>
                              <a:lumOff val="15000"/>
                            </a:schemeClr>
                          </a:solidFill>
                          <a:latin typeface="Work Sans" pitchFamily="2" charset="0"/>
                        </a:rPr>
                        <a:t>87 </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14902"/>
                      </a:schemeClr>
                    </a:solidFill>
                  </a:tcPr>
                </a:tc>
                <a:tc>
                  <a:txBody>
                    <a:bodyPr/>
                    <a:lstStyle/>
                    <a:p>
                      <a:pPr algn="ctr"/>
                      <a:r>
                        <a:rPr lang="en-US" sz="1100" b="0">
                          <a:solidFill>
                            <a:schemeClr val="tx1">
                              <a:lumMod val="85000"/>
                              <a:lumOff val="15000"/>
                            </a:schemeClr>
                          </a:solidFill>
                          <a:latin typeface="Work Sans" pitchFamily="2" charset="0"/>
                        </a:rPr>
                        <a:t>7</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14902"/>
                      </a:schemeClr>
                    </a:solidFill>
                  </a:tcPr>
                </a:tc>
                <a:tc>
                  <a:txBody>
                    <a:bodyPr/>
                    <a:lstStyle/>
                    <a:p>
                      <a:pPr algn="ctr"/>
                      <a:r>
                        <a:rPr lang="en-US" sz="1100" b="0">
                          <a:solidFill>
                            <a:schemeClr val="tx1">
                              <a:lumMod val="85000"/>
                              <a:lumOff val="15000"/>
                            </a:schemeClr>
                          </a:solidFill>
                          <a:latin typeface="Work Sans" pitchFamily="2" charset="0"/>
                        </a:rPr>
                        <a:t>23</a:t>
                      </a:r>
                      <a:endParaRPr lang="en-US" sz="1600">
                        <a:latin typeface="Work Sans" pitchFamily="2" charset="0"/>
                      </a:endParaRP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14902"/>
                      </a:srgbClr>
                    </a:solidFill>
                  </a:tcPr>
                </a:tc>
                <a:tc>
                  <a:txBody>
                    <a:bodyPr/>
                    <a:lstStyle/>
                    <a:p>
                      <a:pPr algn="ctr"/>
                      <a:r>
                        <a:rPr lang="en-US" sz="1100" b="0">
                          <a:solidFill>
                            <a:schemeClr val="tx1">
                              <a:lumMod val="85000"/>
                              <a:lumOff val="15000"/>
                            </a:schemeClr>
                          </a:solidFill>
                          <a:latin typeface="Work Sans" pitchFamily="2" charset="0"/>
                        </a:rPr>
                        <a:t>-16</a:t>
                      </a:r>
                      <a:endParaRPr lang="en-US" sz="1600">
                        <a:latin typeface="Work Sans" pitchFamily="2" charset="0"/>
                      </a:endParaRPr>
                    </a:p>
                  </a:txBody>
                  <a:tcPr marL="153051" marR="91831" marT="91831" marB="9183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864608121"/>
                  </a:ext>
                </a:extLst>
              </a:tr>
              <a:tr h="292595">
                <a:tc>
                  <a:txBody>
                    <a:bodyPr/>
                    <a:lstStyle/>
                    <a:p>
                      <a:r>
                        <a:rPr lang="en-US" sz="1100" b="1" dirty="0">
                          <a:solidFill>
                            <a:schemeClr val="tx1">
                              <a:lumMod val="85000"/>
                              <a:lumOff val="15000"/>
                            </a:schemeClr>
                          </a:solidFill>
                          <a:effectLst/>
                          <a:latin typeface="Work Sans" pitchFamily="2" charset="0"/>
                        </a:rPr>
                        <a:t>IFP</a:t>
                      </a:r>
                    </a:p>
                  </a:txBody>
                  <a:tcPr marL="153051" marR="91831" marT="91831" marB="9183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100" b="0" dirty="0">
                          <a:solidFill>
                            <a:schemeClr val="tx1">
                              <a:lumMod val="85000"/>
                              <a:lumOff val="15000"/>
                            </a:schemeClr>
                          </a:solidFill>
                          <a:latin typeface="Work Sans" pitchFamily="2" charset="0"/>
                        </a:rPr>
                        <a:t>12</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a:r>
                        <a:rPr lang="en-US" sz="1100" b="0">
                          <a:solidFill>
                            <a:schemeClr val="tx1">
                              <a:lumMod val="85000"/>
                              <a:lumOff val="15000"/>
                            </a:schemeClr>
                          </a:solidFill>
                          <a:latin typeface="Work Sans" pitchFamily="2" charset="0"/>
                        </a:rPr>
                        <a:t>12</a:t>
                      </a:r>
                      <a:endParaRPr lang="en-US" sz="1600">
                        <a:latin typeface="Work Sans" pitchFamily="2" charset="0"/>
                      </a:endParaRP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30196"/>
                      </a:schemeClr>
                    </a:solidFill>
                  </a:tcPr>
                </a:tc>
                <a:tc>
                  <a:txBody>
                    <a:bodyPr/>
                    <a:lstStyle/>
                    <a:p>
                      <a:pPr algn="ctr"/>
                      <a:r>
                        <a:rPr lang="en-US" sz="1100" b="0">
                          <a:solidFill>
                            <a:schemeClr val="tx1">
                              <a:lumMod val="85000"/>
                              <a:lumOff val="15000"/>
                            </a:schemeClr>
                          </a:solidFill>
                          <a:latin typeface="Work Sans" pitchFamily="2" charset="0"/>
                        </a:rPr>
                        <a:t>2</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30196"/>
                      </a:srgbClr>
                    </a:solidFill>
                  </a:tcPr>
                </a:tc>
                <a:tc>
                  <a:txBody>
                    <a:bodyPr/>
                    <a:lstStyle/>
                    <a:p>
                      <a:pPr algn="ctr"/>
                      <a:r>
                        <a:rPr lang="en-US" sz="1100" b="0">
                          <a:solidFill>
                            <a:schemeClr val="tx1">
                              <a:lumMod val="85000"/>
                              <a:lumOff val="15000"/>
                            </a:schemeClr>
                          </a:solidFill>
                          <a:latin typeface="Work Sans" pitchFamily="2" charset="0"/>
                        </a:rPr>
                        <a:t>10</a:t>
                      </a:r>
                    </a:p>
                  </a:txBody>
                  <a:tcPr marL="153051" marR="91831" marT="91831" marB="9183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182047998"/>
                  </a:ext>
                </a:extLst>
              </a:tr>
              <a:tr h="292595">
                <a:tc>
                  <a:txBody>
                    <a:bodyPr/>
                    <a:lstStyle/>
                    <a:p>
                      <a:r>
                        <a:rPr lang="en-US" sz="1100" b="1" dirty="0">
                          <a:solidFill>
                            <a:schemeClr val="tx1">
                              <a:lumMod val="85000"/>
                              <a:lumOff val="15000"/>
                            </a:schemeClr>
                          </a:solidFill>
                          <a:effectLst/>
                          <a:latin typeface="Work Sans" pitchFamily="2" charset="0"/>
                        </a:rPr>
                        <a:t>NFP</a:t>
                      </a:r>
                    </a:p>
                  </a:txBody>
                  <a:tcPr marL="153051" marR="91831" marT="91831" marB="9183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100" b="0" dirty="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14902"/>
                      </a:schemeClr>
                    </a:solidFill>
                  </a:tcPr>
                </a:tc>
                <a:tc>
                  <a:txBody>
                    <a:bodyPr/>
                    <a:lstStyle/>
                    <a:p>
                      <a:pPr algn="ctr"/>
                      <a:r>
                        <a:rPr lang="en-US" sz="1100" b="0" dirty="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14902"/>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14902"/>
                      </a:srgb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824637875"/>
                  </a:ext>
                </a:extLst>
              </a:tr>
              <a:tr h="292595">
                <a:tc>
                  <a:txBody>
                    <a:bodyPr/>
                    <a:lstStyle/>
                    <a:p>
                      <a:r>
                        <a:rPr lang="en-US" sz="1100" b="1" dirty="0">
                          <a:solidFill>
                            <a:schemeClr val="tx1">
                              <a:lumMod val="85000"/>
                              <a:lumOff val="15000"/>
                            </a:schemeClr>
                          </a:solidFill>
                          <a:effectLst/>
                          <a:latin typeface="Work Sans" pitchFamily="2" charset="0"/>
                        </a:rPr>
                        <a:t>African United Movement</a:t>
                      </a:r>
                    </a:p>
                  </a:txBody>
                  <a:tcPr marL="153051" marR="91831" marT="91831" marB="9183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a:r>
                        <a:rPr lang="en-US" sz="1100" b="0" dirty="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30196"/>
                      </a:scheme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30196"/>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90295455"/>
                  </a:ext>
                </a:extLst>
              </a:tr>
              <a:tr h="292595">
                <a:tc>
                  <a:txBody>
                    <a:bodyPr/>
                    <a:lstStyle/>
                    <a:p>
                      <a:r>
                        <a:rPr lang="en-US" sz="1100" b="1" dirty="0">
                          <a:solidFill>
                            <a:schemeClr val="tx1">
                              <a:lumMod val="85000"/>
                              <a:lumOff val="15000"/>
                            </a:schemeClr>
                          </a:solidFill>
                          <a:effectLst/>
                          <a:latin typeface="Work Sans" pitchFamily="2" charset="0"/>
                        </a:rPr>
                        <a:t>Independent</a:t>
                      </a:r>
                    </a:p>
                  </a:txBody>
                  <a:tcPr marL="153051" marR="91831" marT="91831" marB="9183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14902"/>
                      </a:schemeClr>
                    </a:solidFill>
                  </a:tcPr>
                </a:tc>
                <a:tc>
                  <a:txBody>
                    <a:bodyPr/>
                    <a:lstStyle/>
                    <a:p>
                      <a:pPr algn="ctr"/>
                      <a:r>
                        <a:rPr lang="en-US" sz="1100" b="0">
                          <a:solidFill>
                            <a:schemeClr val="tx1">
                              <a:lumMod val="85000"/>
                              <a:lumOff val="15000"/>
                            </a:schemeClr>
                          </a:solidFill>
                          <a:latin typeface="Work Sans" pitchFamily="2" charset="0"/>
                        </a:rPr>
                        <a:t>2</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14902"/>
                      </a:schemeClr>
                    </a:solidFill>
                  </a:tcPr>
                </a:tc>
                <a:tc>
                  <a:txBody>
                    <a:bodyPr/>
                    <a:lstStyle/>
                    <a:p>
                      <a:pPr algn="ctr"/>
                      <a:r>
                        <a:rPr lang="en-US" sz="1100" b="0">
                          <a:solidFill>
                            <a:schemeClr val="tx1">
                              <a:lumMod val="85000"/>
                              <a:lumOff val="15000"/>
                            </a:schemeClr>
                          </a:solidFill>
                          <a:latin typeface="Work Sans" pitchFamily="2" charset="0"/>
                        </a:rPr>
                        <a:t>3</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14902"/>
                      </a:srgb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312588946"/>
                  </a:ext>
                </a:extLst>
              </a:tr>
              <a:tr h="292595">
                <a:tc>
                  <a:txBody>
                    <a:bodyPr/>
                    <a:lstStyle/>
                    <a:p>
                      <a:r>
                        <a:rPr lang="en-US" sz="1100" b="1" dirty="0">
                          <a:solidFill>
                            <a:schemeClr val="tx1">
                              <a:lumMod val="85000"/>
                              <a:lumOff val="15000"/>
                            </a:schemeClr>
                          </a:solidFill>
                          <a:effectLst/>
                          <a:latin typeface="Work Sans" pitchFamily="2" charset="0"/>
                        </a:rPr>
                        <a:t>DA</a:t>
                      </a:r>
                    </a:p>
                  </a:txBody>
                  <a:tcPr marL="153051" marR="91831" marT="91831" marB="9183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100" b="0">
                          <a:solidFill>
                            <a:schemeClr val="tx1">
                              <a:lumMod val="85000"/>
                              <a:lumOff val="15000"/>
                            </a:schemeClr>
                          </a:solidFill>
                          <a:latin typeface="Work Sans" pitchFamily="2" charset="0"/>
                        </a:rPr>
                        <a:t>35</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a:r>
                        <a:rPr lang="en-US" sz="1100" b="0">
                          <a:solidFill>
                            <a:schemeClr val="tx1">
                              <a:lumMod val="85000"/>
                              <a:lumOff val="15000"/>
                            </a:schemeClr>
                          </a:solidFill>
                          <a:latin typeface="Work Sans" pitchFamily="2" charset="0"/>
                        </a:rPr>
                        <a:t>4</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30196"/>
                      </a:schemeClr>
                    </a:solidFill>
                  </a:tcPr>
                </a:tc>
                <a:tc>
                  <a:txBody>
                    <a:bodyPr/>
                    <a:lstStyle/>
                    <a:p>
                      <a:pPr algn="ctr"/>
                      <a:r>
                        <a:rPr lang="en-US" sz="1100" b="0" dirty="0">
                          <a:solidFill>
                            <a:schemeClr val="tx1">
                              <a:lumMod val="85000"/>
                              <a:lumOff val="15000"/>
                            </a:schemeClr>
                          </a:solidFill>
                          <a:latin typeface="Work Sans" pitchFamily="2" charset="0"/>
                        </a:rPr>
                        <a:t>5</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30196"/>
                      </a:srgb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556398838"/>
                  </a:ext>
                </a:extLst>
              </a:tr>
              <a:tr h="292595">
                <a:tc>
                  <a:txBody>
                    <a:bodyPr/>
                    <a:lstStyle/>
                    <a:p>
                      <a:r>
                        <a:rPr lang="en-US" sz="1100" b="1" dirty="0">
                          <a:solidFill>
                            <a:schemeClr val="tx1">
                              <a:lumMod val="85000"/>
                              <a:lumOff val="15000"/>
                            </a:schemeClr>
                          </a:solidFill>
                          <a:effectLst/>
                          <a:latin typeface="Work Sans" pitchFamily="2" charset="0"/>
                        </a:rPr>
                        <a:t>EFF</a:t>
                      </a:r>
                    </a:p>
                  </a:txBody>
                  <a:tcPr marL="153051" marR="91831" marT="91831" marB="9183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14902"/>
                      </a:schemeClr>
                    </a:solidFill>
                  </a:tcPr>
                </a:tc>
                <a:tc>
                  <a:txBody>
                    <a:bodyPr/>
                    <a:lstStyle/>
                    <a:p>
                      <a:pPr algn="ctr"/>
                      <a:r>
                        <a:rPr lang="en-US" sz="1100" b="0">
                          <a:solidFill>
                            <a:schemeClr val="tx1">
                              <a:lumMod val="85000"/>
                              <a:lumOff val="15000"/>
                            </a:schemeClr>
                          </a:solidFill>
                          <a:latin typeface="Work Sans" pitchFamily="2" charset="0"/>
                        </a:rPr>
                        <a:t>9</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14902"/>
                      </a:schemeClr>
                    </a:solidFill>
                  </a:tcPr>
                </a:tc>
                <a:tc>
                  <a:txBody>
                    <a:bodyPr/>
                    <a:lstStyle/>
                    <a:p>
                      <a:pPr algn="ctr"/>
                      <a:r>
                        <a:rPr lang="en-US" sz="1100" b="0" dirty="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14902"/>
                      </a:srgbClr>
                    </a:solidFill>
                  </a:tcPr>
                </a:tc>
                <a:tc>
                  <a:txBody>
                    <a:bodyPr/>
                    <a:lstStyle/>
                    <a:p>
                      <a:pPr algn="ctr"/>
                      <a:r>
                        <a:rPr lang="en-US" sz="1100" b="0">
                          <a:solidFill>
                            <a:schemeClr val="tx1">
                              <a:lumMod val="85000"/>
                              <a:lumOff val="15000"/>
                            </a:schemeClr>
                          </a:solidFill>
                          <a:latin typeface="Work Sans" pitchFamily="2" charset="0"/>
                        </a:rPr>
                        <a:t>9</a:t>
                      </a:r>
                    </a:p>
                  </a:txBody>
                  <a:tcPr marL="153051" marR="91831" marT="91831" marB="9183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1066899989"/>
                  </a:ext>
                </a:extLst>
              </a:tr>
              <a:tr h="292595">
                <a:tc>
                  <a:txBody>
                    <a:bodyPr/>
                    <a:lstStyle/>
                    <a:p>
                      <a:r>
                        <a:rPr lang="en-US" sz="1100" b="1" dirty="0">
                          <a:solidFill>
                            <a:schemeClr val="tx1">
                              <a:lumMod val="85000"/>
                              <a:lumOff val="15000"/>
                            </a:schemeClr>
                          </a:solidFill>
                          <a:effectLst/>
                          <a:latin typeface="Work Sans" pitchFamily="2" charset="0"/>
                        </a:rPr>
                        <a:t>PA</a:t>
                      </a:r>
                    </a:p>
                  </a:txBody>
                  <a:tcPr marL="153051" marR="91831" marT="91831" marB="9183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a:r>
                        <a:rPr lang="en-US" sz="1100" b="0">
                          <a:solidFill>
                            <a:schemeClr val="tx1">
                              <a:lumMod val="85000"/>
                              <a:lumOff val="15000"/>
                            </a:schemeClr>
                          </a:solidFill>
                          <a:latin typeface="Work Sans" pitchFamily="2" charset="0"/>
                        </a:rPr>
                        <a:t>4</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30196"/>
                      </a:scheme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30196"/>
                      </a:srgbClr>
                    </a:solidFill>
                  </a:tcPr>
                </a:tc>
                <a:tc>
                  <a:txBody>
                    <a:bodyPr/>
                    <a:lstStyle/>
                    <a:p>
                      <a:pPr algn="ctr"/>
                      <a:r>
                        <a:rPr lang="en-US" sz="1100" b="0">
                          <a:solidFill>
                            <a:schemeClr val="tx1">
                              <a:lumMod val="85000"/>
                              <a:lumOff val="15000"/>
                            </a:schemeClr>
                          </a:solidFill>
                          <a:latin typeface="Work Sans" pitchFamily="2" charset="0"/>
                        </a:rPr>
                        <a:t>3</a:t>
                      </a:r>
                    </a:p>
                  </a:txBody>
                  <a:tcPr marL="153051" marR="91831" marT="91831" marB="9183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47891245"/>
                  </a:ext>
                </a:extLst>
              </a:tr>
              <a:tr h="292595">
                <a:tc>
                  <a:txBody>
                    <a:bodyPr/>
                    <a:lstStyle/>
                    <a:p>
                      <a:r>
                        <a:rPr lang="en-US" sz="1100" b="1" dirty="0">
                          <a:solidFill>
                            <a:schemeClr val="tx1">
                              <a:lumMod val="85000"/>
                              <a:lumOff val="15000"/>
                            </a:schemeClr>
                          </a:solidFill>
                          <a:effectLst/>
                          <a:latin typeface="Work Sans" pitchFamily="2" charset="0"/>
                        </a:rPr>
                        <a:t>KGP</a:t>
                      </a:r>
                    </a:p>
                  </a:txBody>
                  <a:tcPr marL="153051" marR="91831" marT="91831" marB="9183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14902"/>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14902"/>
                      </a:scheme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14902"/>
                      </a:srgbClr>
                    </a:solidFill>
                  </a:tcPr>
                </a:tc>
                <a:tc>
                  <a:txBody>
                    <a:bodyPr/>
                    <a:lstStyle/>
                    <a:p>
                      <a:pPr algn="ctr"/>
                      <a:r>
                        <a:rPr lang="en-US" sz="1100" b="0" dirty="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790895806"/>
                  </a:ext>
                </a:extLst>
              </a:tr>
              <a:tr h="292595">
                <a:tc>
                  <a:txBody>
                    <a:bodyPr/>
                    <a:lstStyle/>
                    <a:p>
                      <a:r>
                        <a:rPr lang="en-US" sz="1100" b="1" dirty="0">
                          <a:solidFill>
                            <a:schemeClr val="tx1">
                              <a:lumMod val="85000"/>
                              <a:lumOff val="15000"/>
                            </a:schemeClr>
                          </a:solidFill>
                          <a:effectLst/>
                          <a:latin typeface="Work Sans" pitchFamily="2" charset="0"/>
                        </a:rPr>
                        <a:t>Al Jama-ah</a:t>
                      </a:r>
                    </a:p>
                  </a:txBody>
                  <a:tcPr marL="153051" marR="91831" marT="91831" marB="9183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30196"/>
                      </a:scheme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30196"/>
                      </a:srgb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500959429"/>
                  </a:ext>
                </a:extLst>
              </a:tr>
              <a:tr h="292595">
                <a:tc>
                  <a:txBody>
                    <a:bodyPr/>
                    <a:lstStyle/>
                    <a:p>
                      <a:r>
                        <a:rPr lang="en-US" sz="1100" b="1" dirty="0">
                          <a:solidFill>
                            <a:schemeClr val="tx1">
                              <a:lumMod val="85000"/>
                              <a:lumOff val="15000"/>
                            </a:schemeClr>
                          </a:solidFill>
                          <a:effectLst/>
                          <a:latin typeface="Work Sans" pitchFamily="2" charset="0"/>
                        </a:rPr>
                        <a:t>FF+</a:t>
                      </a:r>
                    </a:p>
                  </a:txBody>
                  <a:tcPr marL="153051" marR="91831" marT="91831" marB="9183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14902"/>
                      </a:scheme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14902"/>
                      </a:scheme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14902"/>
                      </a:srgbClr>
                    </a:solidFill>
                  </a:tcPr>
                </a:tc>
                <a:tc>
                  <a:txBody>
                    <a:bodyPr/>
                    <a:lstStyle/>
                    <a:p>
                      <a:pPr algn="ctr"/>
                      <a:r>
                        <a:rPr lang="en-US" sz="1100" b="0" dirty="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956276562"/>
                  </a:ext>
                </a:extLst>
              </a:tr>
              <a:tr h="292595">
                <a:tc>
                  <a:txBody>
                    <a:bodyPr/>
                    <a:lstStyle/>
                    <a:p>
                      <a:r>
                        <a:rPr lang="en-US" sz="1100" b="1" dirty="0">
                          <a:solidFill>
                            <a:schemeClr val="tx1">
                              <a:lumMod val="85000"/>
                              <a:lumOff val="15000"/>
                            </a:schemeClr>
                          </a:solidFill>
                          <a:effectLst/>
                          <a:latin typeface="Work Sans" pitchFamily="2" charset="0"/>
                        </a:rPr>
                        <a:t>TSSA</a:t>
                      </a:r>
                    </a:p>
                  </a:txBody>
                  <a:tcPr marL="153051" marR="91831" marT="91831" marB="9183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30196"/>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30196"/>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30196"/>
                      </a:srgbClr>
                    </a:solidFill>
                  </a:tcPr>
                </a:tc>
                <a:tc>
                  <a:txBody>
                    <a:bodyPr/>
                    <a:lstStyle/>
                    <a:p>
                      <a:pPr algn="ctr"/>
                      <a:r>
                        <a:rPr lang="en-US" sz="1100" b="0" dirty="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4273502593"/>
                  </a:ext>
                </a:extLst>
              </a:tr>
              <a:tr h="292595">
                <a:tc>
                  <a:txBody>
                    <a:bodyPr/>
                    <a:lstStyle/>
                    <a:p>
                      <a:r>
                        <a:rPr lang="en-US" sz="1100" b="1" dirty="0">
                          <a:solidFill>
                            <a:schemeClr val="tx1">
                              <a:lumMod val="85000"/>
                              <a:lumOff val="15000"/>
                            </a:schemeClr>
                          </a:solidFill>
                          <a:effectLst/>
                          <a:latin typeface="Work Sans" pitchFamily="2" charset="0"/>
                        </a:rPr>
                        <a:t>CRFA</a:t>
                      </a:r>
                    </a:p>
                  </a:txBody>
                  <a:tcPr marL="153051" marR="91831" marT="91831" marB="91831"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a:r>
                        <a:rPr lang="en-US" sz="1100" b="0">
                          <a:solidFill>
                            <a:schemeClr val="tx1">
                              <a:lumMod val="85000"/>
                              <a:lumOff val="15000"/>
                            </a:schemeClr>
                          </a:solidFill>
                          <a:latin typeface="Work Sans" pitchFamily="2" charset="0"/>
                        </a:rPr>
                        <a:t>1</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1">
                        <a:alpha val="14902"/>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6">
                        <a:alpha val="14902"/>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C00000">
                        <a:alpha val="14902"/>
                      </a:srgbClr>
                    </a:solidFill>
                  </a:tcPr>
                </a:tc>
                <a:tc>
                  <a:txBody>
                    <a:bodyPr/>
                    <a:lstStyle/>
                    <a:p>
                      <a:pPr algn="ctr"/>
                      <a:r>
                        <a:rPr lang="en-US" sz="1100" b="0" dirty="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776477652"/>
                  </a:ext>
                </a:extLst>
              </a:tr>
              <a:tr h="292595">
                <a:tc>
                  <a:txBody>
                    <a:bodyPr/>
                    <a:lstStyle/>
                    <a:p>
                      <a:r>
                        <a:rPr lang="en-US" sz="1100" b="1" dirty="0">
                          <a:solidFill>
                            <a:schemeClr val="tx1">
                              <a:lumMod val="85000"/>
                              <a:lumOff val="15000"/>
                            </a:schemeClr>
                          </a:solidFill>
                          <a:effectLst/>
                          <a:latin typeface="Work Sans" pitchFamily="2" charset="0"/>
                        </a:rPr>
                        <a:t>GOOD</a:t>
                      </a:r>
                    </a:p>
                  </a:txBody>
                  <a:tcPr marL="153051" marR="91831" marT="91831" marB="91831"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1">
                        <a:alpha val="30196"/>
                      </a:schemeClr>
                    </a:solidFill>
                  </a:tcPr>
                </a:tc>
                <a:tc>
                  <a:txBody>
                    <a:bodyPr/>
                    <a:lstStyle/>
                    <a:p>
                      <a:pPr algn="ctr"/>
                      <a:r>
                        <a:rPr lang="en-US" sz="1100" b="0">
                          <a:solidFill>
                            <a:schemeClr val="tx1">
                              <a:lumMod val="85000"/>
                              <a:lumOff val="15000"/>
                            </a:schemeClr>
                          </a:solidFill>
                          <a:latin typeface="Work Sans" pitchFamily="2" charset="0"/>
                        </a:rPr>
                        <a:t>0</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chemeClr val="accent6">
                        <a:alpha val="30196"/>
                      </a:schemeClr>
                    </a:solidFill>
                  </a:tcPr>
                </a:tc>
                <a:tc>
                  <a:txBody>
                    <a:bodyPr/>
                    <a:lstStyle/>
                    <a:p>
                      <a:pPr algn="ctr"/>
                      <a:r>
                        <a:rPr lang="en-US" sz="1100" b="0">
                          <a:solidFill>
                            <a:schemeClr val="tx1">
                              <a:lumMod val="85000"/>
                              <a:lumOff val="15000"/>
                            </a:schemeClr>
                          </a:solidFill>
                          <a:latin typeface="Work Sans" pitchFamily="2" charset="0"/>
                        </a:rPr>
                        <a:t>3</a:t>
                      </a:r>
                    </a:p>
                  </a:txBody>
                  <a:tcPr marL="153051" marR="91831" marT="91831" marB="91831"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C00000">
                        <a:alpha val="30196"/>
                      </a:srgbClr>
                    </a:solidFill>
                  </a:tcPr>
                </a:tc>
                <a:tc>
                  <a:txBody>
                    <a:bodyPr/>
                    <a:lstStyle/>
                    <a:p>
                      <a:pPr algn="ctr"/>
                      <a:r>
                        <a:rPr lang="en-US" sz="1100" b="0" dirty="0">
                          <a:solidFill>
                            <a:schemeClr val="tx1">
                              <a:lumMod val="85000"/>
                              <a:lumOff val="15000"/>
                            </a:schemeClr>
                          </a:solidFill>
                          <a:latin typeface="Work Sans" pitchFamily="2" charset="0"/>
                        </a:rPr>
                        <a:t>-3</a:t>
                      </a:r>
                    </a:p>
                  </a:txBody>
                  <a:tcPr marL="153051" marR="91831" marT="91831" marB="91831"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3987470879"/>
                  </a:ext>
                </a:extLst>
              </a:tr>
            </a:tbl>
          </a:graphicData>
        </a:graphic>
      </p:graphicFrame>
    </p:spTree>
    <p:extLst>
      <p:ext uri="{BB962C8B-B14F-4D97-AF65-F5344CB8AC3E}">
        <p14:creationId xmlns:p14="http://schemas.microsoft.com/office/powerpoint/2010/main" val="232049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Leaders’ </a:t>
            </a:r>
            <a:r>
              <a:rPr lang="en-US" dirty="0" err="1"/>
              <a:t>favourability</a:t>
            </a:r>
            <a:endParaRPr lang="en-US"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021679C4-F267-C389-53D4-240DB381CF38}"/>
              </a:ext>
            </a:extLst>
          </p:cNvPr>
          <p:cNvGraphicFramePr/>
          <p:nvPr>
            <p:extLst>
              <p:ext uri="{D42A27DB-BD31-4B8C-83A1-F6EECF244321}">
                <p14:modId xmlns:p14="http://schemas.microsoft.com/office/powerpoint/2010/main" val="1915312382"/>
              </p:ext>
            </p:extLst>
          </p:nvPr>
        </p:nvGraphicFramePr>
        <p:xfrm>
          <a:off x="516000" y="999000"/>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623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left)">
                                      <p:cBhvr>
                                        <p:cTn id="7" dur="500"/>
                                        <p:tgtEl>
                                          <p:spTgt spid="5">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left)">
                                      <p:cBhvr>
                                        <p:cTn id="12" dur="500"/>
                                        <p:tgtEl>
                                          <p:spTgt spid="5">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left)">
                                      <p:cBhvr>
                                        <p:cTn id="17" dur="500"/>
                                        <p:tgtEl>
                                          <p:spTgt spid="5">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left)">
                                      <p:cBhvr>
                                        <p:cTn id="22" dur="500"/>
                                        <p:tgtEl>
                                          <p:spTgt spid="5">
                                            <p:graphicEl>
                                              <a:chart seriesIdx="0" categoryIdx="3"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wipe(left)">
                                      <p:cBhvr>
                                        <p:cTn id="27" dur="500"/>
                                        <p:tgtEl>
                                          <p:spTgt spid="5">
                                            <p:graphicEl>
                                              <a:chart seriesIdx="0" categoryIdx="4"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chart seriesIdx="0" categoryIdx="5" bldStep="ptInCategory"/>
                                            </p:graphicEl>
                                          </p:spTgt>
                                        </p:tgtEl>
                                        <p:attrNameLst>
                                          <p:attrName>style.visibility</p:attrName>
                                        </p:attrNameLst>
                                      </p:cBhvr>
                                      <p:to>
                                        <p:strVal val="visible"/>
                                      </p:to>
                                    </p:set>
                                    <p:animEffect transition="in" filter="wipe(left)">
                                      <p:cBhvr>
                                        <p:cTn id="32" dur="500"/>
                                        <p:tgtEl>
                                          <p:spTgt spid="5">
                                            <p:graphicEl>
                                              <a:chart seriesIdx="0" categoryIdx="5"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chart seriesIdx="0" categoryIdx="6" bldStep="ptInCategory"/>
                                            </p:graphicEl>
                                          </p:spTgt>
                                        </p:tgtEl>
                                        <p:attrNameLst>
                                          <p:attrName>style.visibility</p:attrName>
                                        </p:attrNameLst>
                                      </p:cBhvr>
                                      <p:to>
                                        <p:strVal val="visible"/>
                                      </p:to>
                                    </p:set>
                                    <p:animEffect transition="in" filter="wipe(left)">
                                      <p:cBhvr>
                                        <p:cTn id="37" dur="500"/>
                                        <p:tgtEl>
                                          <p:spTgt spid="5">
                                            <p:graphicEl>
                                              <a:chart seriesIdx="0" categoryIdx="6"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chart seriesIdx="0" categoryIdx="7" bldStep="ptInCategory"/>
                                            </p:graphicEl>
                                          </p:spTgt>
                                        </p:tgtEl>
                                        <p:attrNameLst>
                                          <p:attrName>style.visibility</p:attrName>
                                        </p:attrNameLst>
                                      </p:cBhvr>
                                      <p:to>
                                        <p:strVal val="visible"/>
                                      </p:to>
                                    </p:set>
                                    <p:animEffect transition="in" filter="wipe(left)">
                                      <p:cBhvr>
                                        <p:cTn id="42" dur="500"/>
                                        <p:tgtEl>
                                          <p:spTgt spid="5">
                                            <p:graphicEl>
                                              <a:chart seriesIdx="0" categoryIdx="7"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chart seriesIdx="0" categoryIdx="8" bldStep="ptInCategory"/>
                                            </p:graphicEl>
                                          </p:spTgt>
                                        </p:tgtEl>
                                        <p:attrNameLst>
                                          <p:attrName>style.visibility</p:attrName>
                                        </p:attrNameLst>
                                      </p:cBhvr>
                                      <p:to>
                                        <p:strVal val="visible"/>
                                      </p:to>
                                    </p:set>
                                    <p:animEffect transition="in" filter="wipe(left)">
                                      <p:cBhvr>
                                        <p:cTn id="47" dur="500"/>
                                        <p:tgtEl>
                                          <p:spTgt spid="5">
                                            <p:graphicEl>
                                              <a:chart seriesIdx="0" categoryIdx="8" bldStep="ptIn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chart seriesIdx="0" categoryIdx="9" bldStep="ptInCategory"/>
                                            </p:graphicEl>
                                          </p:spTgt>
                                        </p:tgtEl>
                                        <p:attrNameLst>
                                          <p:attrName>style.visibility</p:attrName>
                                        </p:attrNameLst>
                                      </p:cBhvr>
                                      <p:to>
                                        <p:strVal val="visible"/>
                                      </p:to>
                                    </p:set>
                                    <p:animEffect transition="in" filter="wipe(left)">
                                      <p:cBhvr>
                                        <p:cTn id="52" dur="500"/>
                                        <p:tgtEl>
                                          <p:spTgt spid="5">
                                            <p:graphicEl>
                                              <a:chart seriesIdx="0" categoryIdx="9" bldStep="ptIn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graphicEl>
                                              <a:chart seriesIdx="0" categoryIdx="10" bldStep="ptInCategory"/>
                                            </p:graphicEl>
                                          </p:spTgt>
                                        </p:tgtEl>
                                        <p:attrNameLst>
                                          <p:attrName>style.visibility</p:attrName>
                                        </p:attrNameLst>
                                      </p:cBhvr>
                                      <p:to>
                                        <p:strVal val="visible"/>
                                      </p:to>
                                    </p:set>
                                    <p:animEffect transition="in" filter="wipe(left)">
                                      <p:cBhvr>
                                        <p:cTn id="57" dur="500"/>
                                        <p:tgtEl>
                                          <p:spTgt spid="5">
                                            <p:graphicEl>
                                              <a:chart seriesIdx="0" categoryIdx="10" bldStep="ptIn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graphicEl>
                                              <a:chart seriesIdx="0" categoryIdx="11" bldStep="ptInCategory"/>
                                            </p:graphicEl>
                                          </p:spTgt>
                                        </p:tgtEl>
                                        <p:attrNameLst>
                                          <p:attrName>style.visibility</p:attrName>
                                        </p:attrNameLst>
                                      </p:cBhvr>
                                      <p:to>
                                        <p:strVal val="visible"/>
                                      </p:to>
                                    </p:set>
                                    <p:animEffect transition="in" filter="wipe(left)">
                                      <p:cBhvr>
                                        <p:cTn id="62" dur="500"/>
                                        <p:tgtEl>
                                          <p:spTgt spid="5">
                                            <p:graphicEl>
                                              <a:chart seriesIdx="0" categoryIdx="11" bldStep="ptIn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graphicEl>
                                              <a:chart seriesIdx="0" categoryIdx="12" bldStep="ptInCategory"/>
                                            </p:graphicEl>
                                          </p:spTgt>
                                        </p:tgtEl>
                                        <p:attrNameLst>
                                          <p:attrName>style.visibility</p:attrName>
                                        </p:attrNameLst>
                                      </p:cBhvr>
                                      <p:to>
                                        <p:strVal val="visible"/>
                                      </p:to>
                                    </p:set>
                                    <p:animEffect transition="in" filter="wipe(left)">
                                      <p:cBhvr>
                                        <p:cTn id="67" dur="500"/>
                                        <p:tgtEl>
                                          <p:spTgt spid="5">
                                            <p:graphicEl>
                                              <a:chart seriesIdx="0" categoryIdx="1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Leaders’ unfavourability</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DA3B73CC-77BC-F58B-E5CB-2DCFB2FCA0DA}"/>
              </a:ext>
            </a:extLst>
          </p:cNvPr>
          <p:cNvGraphicFramePr/>
          <p:nvPr>
            <p:extLst>
              <p:ext uri="{D42A27DB-BD31-4B8C-83A1-F6EECF244321}">
                <p14:modId xmlns:p14="http://schemas.microsoft.com/office/powerpoint/2010/main" val="3779848317"/>
              </p:ext>
            </p:extLst>
          </p:nvPr>
        </p:nvGraphicFramePr>
        <p:xfrm>
          <a:off x="516000" y="999000"/>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4145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left)">
                                      <p:cBhvr>
                                        <p:cTn id="12" dur="500"/>
                                        <p:tgtEl>
                                          <p:spTgt spid="6">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left)">
                                      <p:cBhvr>
                                        <p:cTn id="17" dur="500"/>
                                        <p:tgtEl>
                                          <p:spTgt spid="6">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left)">
                                      <p:cBhvr>
                                        <p:cTn id="22" dur="500"/>
                                        <p:tgtEl>
                                          <p:spTgt spid="6">
                                            <p:graphicEl>
                                              <a:chart seriesIdx="0" categoryIdx="2"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left)">
                                      <p:cBhvr>
                                        <p:cTn id="27" dur="500"/>
                                        <p:tgtEl>
                                          <p:spTgt spid="6">
                                            <p:graphicEl>
                                              <a:chart seriesIdx="0" categoryIdx="3"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0" categoryIdx="4" bldStep="ptInCategory"/>
                                            </p:graphicEl>
                                          </p:spTgt>
                                        </p:tgtEl>
                                        <p:attrNameLst>
                                          <p:attrName>style.visibility</p:attrName>
                                        </p:attrNameLst>
                                      </p:cBhvr>
                                      <p:to>
                                        <p:strVal val="visible"/>
                                      </p:to>
                                    </p:set>
                                    <p:animEffect transition="in" filter="wipe(left)">
                                      <p:cBhvr>
                                        <p:cTn id="32" dur="500"/>
                                        <p:tgtEl>
                                          <p:spTgt spid="6">
                                            <p:graphicEl>
                                              <a:chart seriesIdx="0" categoryIdx="4"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chart seriesIdx="0" categoryIdx="5" bldStep="ptInCategory"/>
                                            </p:graphicEl>
                                          </p:spTgt>
                                        </p:tgtEl>
                                        <p:attrNameLst>
                                          <p:attrName>style.visibility</p:attrName>
                                        </p:attrNameLst>
                                      </p:cBhvr>
                                      <p:to>
                                        <p:strVal val="visible"/>
                                      </p:to>
                                    </p:set>
                                    <p:animEffect transition="in" filter="wipe(left)">
                                      <p:cBhvr>
                                        <p:cTn id="37" dur="500"/>
                                        <p:tgtEl>
                                          <p:spTgt spid="6">
                                            <p:graphicEl>
                                              <a:chart seriesIdx="0" categoryIdx="5"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graphicEl>
                                              <a:chart seriesIdx="0" categoryIdx="6" bldStep="ptInCategory"/>
                                            </p:graphicEl>
                                          </p:spTgt>
                                        </p:tgtEl>
                                        <p:attrNameLst>
                                          <p:attrName>style.visibility</p:attrName>
                                        </p:attrNameLst>
                                      </p:cBhvr>
                                      <p:to>
                                        <p:strVal val="visible"/>
                                      </p:to>
                                    </p:set>
                                    <p:animEffect transition="in" filter="wipe(left)">
                                      <p:cBhvr>
                                        <p:cTn id="42" dur="500"/>
                                        <p:tgtEl>
                                          <p:spTgt spid="6">
                                            <p:graphicEl>
                                              <a:chart seriesIdx="0" categoryIdx="6"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chart seriesIdx="0" categoryIdx="7" bldStep="ptInCategory"/>
                                            </p:graphicEl>
                                          </p:spTgt>
                                        </p:tgtEl>
                                        <p:attrNameLst>
                                          <p:attrName>style.visibility</p:attrName>
                                        </p:attrNameLst>
                                      </p:cBhvr>
                                      <p:to>
                                        <p:strVal val="visible"/>
                                      </p:to>
                                    </p:set>
                                    <p:animEffect transition="in" filter="wipe(left)">
                                      <p:cBhvr>
                                        <p:cTn id="47" dur="500"/>
                                        <p:tgtEl>
                                          <p:spTgt spid="6">
                                            <p:graphicEl>
                                              <a:chart seriesIdx="0" categoryIdx="7" bldStep="ptIn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chart seriesIdx="0" categoryIdx="8" bldStep="ptInCategory"/>
                                            </p:graphicEl>
                                          </p:spTgt>
                                        </p:tgtEl>
                                        <p:attrNameLst>
                                          <p:attrName>style.visibility</p:attrName>
                                        </p:attrNameLst>
                                      </p:cBhvr>
                                      <p:to>
                                        <p:strVal val="visible"/>
                                      </p:to>
                                    </p:set>
                                    <p:animEffect transition="in" filter="wipe(left)">
                                      <p:cBhvr>
                                        <p:cTn id="52" dur="500"/>
                                        <p:tgtEl>
                                          <p:spTgt spid="6">
                                            <p:graphicEl>
                                              <a:chart seriesIdx="0" categoryIdx="8" bldStep="ptInCategory"/>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graphicEl>
                                              <a:chart seriesIdx="0" categoryIdx="9" bldStep="ptInCategory"/>
                                            </p:graphicEl>
                                          </p:spTgt>
                                        </p:tgtEl>
                                        <p:attrNameLst>
                                          <p:attrName>style.visibility</p:attrName>
                                        </p:attrNameLst>
                                      </p:cBhvr>
                                      <p:to>
                                        <p:strVal val="visible"/>
                                      </p:to>
                                    </p:set>
                                    <p:animEffect transition="in" filter="wipe(left)">
                                      <p:cBhvr>
                                        <p:cTn id="57" dur="500"/>
                                        <p:tgtEl>
                                          <p:spTgt spid="6">
                                            <p:graphicEl>
                                              <a:chart seriesIdx="0" categoryIdx="9" bldStep="ptInCategory"/>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
                                            <p:graphicEl>
                                              <a:chart seriesIdx="0" categoryIdx="10" bldStep="ptInCategory"/>
                                            </p:graphicEl>
                                          </p:spTgt>
                                        </p:tgtEl>
                                        <p:attrNameLst>
                                          <p:attrName>style.visibility</p:attrName>
                                        </p:attrNameLst>
                                      </p:cBhvr>
                                      <p:to>
                                        <p:strVal val="visible"/>
                                      </p:to>
                                    </p:set>
                                    <p:animEffect transition="in" filter="wipe(left)">
                                      <p:cBhvr>
                                        <p:cTn id="62" dur="500"/>
                                        <p:tgtEl>
                                          <p:spTgt spid="6">
                                            <p:graphicEl>
                                              <a:chart seriesIdx="0" categoryIdx="10" bldStep="ptInCategory"/>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chart seriesIdx="0" categoryIdx="11" bldStep="ptInCategory"/>
                                            </p:graphicEl>
                                          </p:spTgt>
                                        </p:tgtEl>
                                        <p:attrNameLst>
                                          <p:attrName>style.visibility</p:attrName>
                                        </p:attrNameLst>
                                      </p:cBhvr>
                                      <p:to>
                                        <p:strVal val="visible"/>
                                      </p:to>
                                    </p:set>
                                    <p:animEffect transition="in" filter="wipe(left)">
                                      <p:cBhvr>
                                        <p:cTn id="67" dur="500"/>
                                        <p:tgtEl>
                                          <p:spTgt spid="6">
                                            <p:graphicEl>
                                              <a:chart seriesIdx="0" categoryIdx="11" bldStep="ptInCategory"/>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
                                            <p:graphicEl>
                                              <a:chart seriesIdx="0" categoryIdx="12" bldStep="ptInCategory"/>
                                            </p:graphicEl>
                                          </p:spTgt>
                                        </p:tgtEl>
                                        <p:attrNameLst>
                                          <p:attrName>style.visibility</p:attrName>
                                        </p:attrNameLst>
                                      </p:cBhvr>
                                      <p:to>
                                        <p:strVal val="visible"/>
                                      </p:to>
                                    </p:set>
                                    <p:animEffect transition="in" filter="wipe(left)">
                                      <p:cBhvr>
                                        <p:cTn id="72" dur="500"/>
                                        <p:tgtEl>
                                          <p:spTgt spid="6">
                                            <p:graphicEl>
                                              <a:chart seriesIdx="0" categoryIdx="1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If the general election was today, who would you vote for?</a:t>
            </a:r>
          </a:p>
          <a:p>
            <a:endParaRPr lang="en-GB"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60C5BAE6-D5C6-73FA-D723-0FDBD28A3425}"/>
              </a:ext>
            </a:extLst>
          </p:cNvPr>
          <p:cNvGraphicFramePr/>
          <p:nvPr>
            <p:extLst>
              <p:ext uri="{D42A27DB-BD31-4B8C-83A1-F6EECF244321}">
                <p14:modId xmlns:p14="http://schemas.microsoft.com/office/powerpoint/2010/main" val="3334819821"/>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36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2" dur="500"/>
                                        <p:tgtEl>
                                          <p:spTgt spid="6">
                                            <p:graphicEl>
                                              <a:chart seriesIdx="0"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17" dur="500"/>
                                        <p:tgtEl>
                                          <p:spTgt spid="6">
                                            <p:graphicEl>
                                              <a:chart seriesIdx="1" categoryIdx="0"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2" dur="500"/>
                                        <p:tgtEl>
                                          <p:spTgt spid="6">
                                            <p:graphicEl>
                                              <a:chart seriesIdx="0" categoryIdx="1"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27" dur="500"/>
                                        <p:tgtEl>
                                          <p:spTgt spid="6">
                                            <p:graphicEl>
                                              <a:chart seriesIdx="1" categoryIdx="1"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32" dur="500"/>
                                        <p:tgtEl>
                                          <p:spTgt spid="6">
                                            <p:graphicEl>
                                              <a:chart seriesIdx="0" categoryIdx="2"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37" dur="500"/>
                                        <p:tgtEl>
                                          <p:spTgt spid="6">
                                            <p:graphicEl>
                                              <a:chart seriesIdx="1" categoryIdx="2"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42" dur="500"/>
                                        <p:tgtEl>
                                          <p:spTgt spid="6">
                                            <p:graphicEl>
                                              <a:chart seriesIdx="0" categoryIdx="3"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47" dur="500"/>
                                        <p:tgtEl>
                                          <p:spTgt spid="6">
                                            <p:graphicEl>
                                              <a:chart seriesIdx="1" categoryIdx="3"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482058" y="1114626"/>
            <a:ext cx="6713872" cy="1278094"/>
          </a:xfrm>
        </p:spPr>
        <p:txBody>
          <a:bodyPr/>
          <a:lstStyle/>
          <a:p>
            <a:pPr>
              <a:lnSpc>
                <a:spcPct val="200000"/>
              </a:lnSpc>
            </a:pPr>
            <a:r>
              <a:rPr lang="en-GB" b="1" dirty="0">
                <a:solidFill>
                  <a:schemeClr val="accent2">
                    <a:lumMod val="75000"/>
                  </a:schemeClr>
                </a:solidFill>
              </a:rPr>
              <a:t>1.</a:t>
            </a:r>
            <a:r>
              <a:rPr lang="en-GB" dirty="0">
                <a:solidFill>
                  <a:schemeClr val="accent2">
                    <a:lumMod val="75000"/>
                  </a:schemeClr>
                </a:solidFill>
              </a:rPr>
              <a:t> 2023 IRR Polling</a:t>
            </a:r>
            <a:br>
              <a:rPr lang="en-GB" dirty="0">
                <a:solidFill>
                  <a:schemeClr val="accent2">
                    <a:lumMod val="75000"/>
                  </a:schemeClr>
                </a:solidFill>
              </a:rPr>
            </a:br>
            <a:r>
              <a:rPr lang="en-GB" b="1" dirty="0">
                <a:solidFill>
                  <a:schemeClr val="accent2">
                    <a:lumMod val="75000"/>
                  </a:schemeClr>
                </a:solidFill>
              </a:rPr>
              <a:t>2.</a:t>
            </a:r>
            <a:r>
              <a:rPr lang="en-GB" dirty="0">
                <a:solidFill>
                  <a:schemeClr val="accent2">
                    <a:lumMod val="75000"/>
                  </a:schemeClr>
                </a:solidFill>
              </a:rPr>
              <a:t> Policies and politics</a:t>
            </a:r>
            <a:br>
              <a:rPr lang="en-GB" dirty="0"/>
            </a:br>
            <a:r>
              <a:rPr lang="en-GB" b="1" dirty="0"/>
              <a:t>3.</a:t>
            </a:r>
            <a:r>
              <a:rPr lang="en-GB" dirty="0"/>
              <a:t> Key Takeaways</a:t>
            </a:r>
          </a:p>
        </p:txBody>
      </p:sp>
    </p:spTree>
    <p:extLst>
      <p:ext uri="{BB962C8B-B14F-4D97-AF65-F5344CB8AC3E}">
        <p14:creationId xmlns:p14="http://schemas.microsoft.com/office/powerpoint/2010/main" val="189805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How the ANC’s 2024 performance is likely to set the political course following 2024 NPE</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59C3B178-82A0-EC27-42BF-B1D53904D288}"/>
              </a:ext>
            </a:extLst>
          </p:cNvPr>
          <p:cNvGraphicFramePr/>
          <p:nvPr>
            <p:extLst>
              <p:ext uri="{D42A27DB-BD31-4B8C-83A1-F6EECF244321}">
                <p14:modId xmlns:p14="http://schemas.microsoft.com/office/powerpoint/2010/main" val="3768417291"/>
              </p:ext>
            </p:extLst>
          </p:nvPr>
        </p:nvGraphicFramePr>
        <p:xfrm>
          <a:off x="516000" y="999000"/>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296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500"/>
                                        <p:tgtEl>
                                          <p:spTgt spid="6">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12" dur="500"/>
                                        <p:tgtEl>
                                          <p:spTgt spid="6">
                                            <p:graphicEl>
                                              <a:chart seriesIdx="0" categoryIdx="1"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17" dur="500"/>
                                        <p:tgtEl>
                                          <p:spTgt spid="6">
                                            <p:graphicEl>
                                              <a:chart seriesIdx="0" categoryIdx="2"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22" dur="500"/>
                                        <p:tgtEl>
                                          <p:spTgt spid="6">
                                            <p:graphicEl>
                                              <a:chart seriesIdx="0" categoryIdx="3"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graphicEl>
                                              <a:chart seriesIdx="0" categoryIdx="4" bldStep="ptInCategory"/>
                                            </p:graphicEl>
                                          </p:spTgt>
                                        </p:tgtEl>
                                        <p:attrNameLst>
                                          <p:attrName>style.visibility</p:attrName>
                                        </p:attrNameLst>
                                      </p:cBhvr>
                                      <p:to>
                                        <p:strVal val="visible"/>
                                      </p:to>
                                    </p:set>
                                    <p:animEffect transition="in" filter="wipe(down)">
                                      <p:cBhvr>
                                        <p:cTn id="27" dur="500"/>
                                        <p:tgtEl>
                                          <p:spTgt spid="6">
                                            <p:graphicEl>
                                              <a:chart seriesIdx="0"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Key political scenarios for 2024</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sp>
        <p:nvSpPr>
          <p:cNvPr id="13" name="Rectangle 12">
            <a:extLst>
              <a:ext uri="{FF2B5EF4-FFF2-40B4-BE49-F238E27FC236}">
                <a16:creationId xmlns:a16="http://schemas.microsoft.com/office/drawing/2014/main" id="{D3D7AEF5-E338-575A-1FA7-8287CF23A081}"/>
              </a:ext>
            </a:extLst>
          </p:cNvPr>
          <p:cNvSpPr/>
          <p:nvPr/>
        </p:nvSpPr>
        <p:spPr>
          <a:xfrm>
            <a:off x="3922205" y="1356616"/>
            <a:ext cx="4321622" cy="432162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Work Sans" pitchFamily="2" charset="0"/>
            </a:endParaRPr>
          </a:p>
        </p:txBody>
      </p:sp>
      <p:cxnSp>
        <p:nvCxnSpPr>
          <p:cNvPr id="14" name="Straight Connector 13">
            <a:extLst>
              <a:ext uri="{FF2B5EF4-FFF2-40B4-BE49-F238E27FC236}">
                <a16:creationId xmlns:a16="http://schemas.microsoft.com/office/drawing/2014/main" id="{792B0EB2-3D82-5DAB-BA55-CBBF25BE2B9F}"/>
              </a:ext>
            </a:extLst>
          </p:cNvPr>
          <p:cNvCxnSpPr>
            <a:stCxn id="13" idx="1"/>
            <a:endCxn id="13" idx="3"/>
          </p:cNvCxnSpPr>
          <p:nvPr/>
        </p:nvCxnSpPr>
        <p:spPr>
          <a:xfrm>
            <a:off x="3922205" y="3517427"/>
            <a:ext cx="43216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047BFC-966A-0FF9-85E7-415F78163AD9}"/>
              </a:ext>
            </a:extLst>
          </p:cNvPr>
          <p:cNvCxnSpPr>
            <a:stCxn id="13" idx="0"/>
            <a:endCxn id="13" idx="2"/>
          </p:cNvCxnSpPr>
          <p:nvPr/>
        </p:nvCxnSpPr>
        <p:spPr>
          <a:xfrm>
            <a:off x="6083016" y="1356616"/>
            <a:ext cx="0" cy="43216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245BE63-2EBE-4CBA-A618-95E19688D419}"/>
              </a:ext>
            </a:extLst>
          </p:cNvPr>
          <p:cNvCxnSpPr>
            <a:cxnSpLocks/>
          </p:cNvCxnSpPr>
          <p:nvPr/>
        </p:nvCxnSpPr>
        <p:spPr>
          <a:xfrm flipV="1">
            <a:off x="3819052" y="1401586"/>
            <a:ext cx="0" cy="4321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2D77CD0-2327-1FA5-1DF3-63A5C6FE0792}"/>
              </a:ext>
            </a:extLst>
          </p:cNvPr>
          <p:cNvSpPr txBox="1"/>
          <p:nvPr/>
        </p:nvSpPr>
        <p:spPr>
          <a:xfrm>
            <a:off x="6335800" y="5868653"/>
            <a:ext cx="2186947" cy="338547"/>
          </a:xfrm>
          <a:prstGeom prst="rect">
            <a:avLst/>
          </a:prstGeom>
          <a:noFill/>
        </p:spPr>
        <p:txBody>
          <a:bodyPr wrap="square" rtlCol="0">
            <a:spAutoFit/>
          </a:bodyPr>
          <a:lstStyle/>
          <a:p>
            <a:r>
              <a:rPr lang="en-US" sz="1600" b="1" dirty="0">
                <a:solidFill>
                  <a:schemeClr val="accent1">
                    <a:lumMod val="50000"/>
                  </a:schemeClr>
                </a:solidFill>
                <a:latin typeface="Work Sans" pitchFamily="2" charset="0"/>
              </a:rPr>
              <a:t>Impact/disruption</a:t>
            </a:r>
          </a:p>
        </p:txBody>
      </p:sp>
      <p:sp>
        <p:nvSpPr>
          <p:cNvPr id="19" name="TextBox 18">
            <a:extLst>
              <a:ext uri="{FF2B5EF4-FFF2-40B4-BE49-F238E27FC236}">
                <a16:creationId xmlns:a16="http://schemas.microsoft.com/office/drawing/2014/main" id="{C5105A14-AF58-BB19-B175-F2BF705CD101}"/>
              </a:ext>
            </a:extLst>
          </p:cNvPr>
          <p:cNvSpPr txBox="1"/>
          <p:nvPr/>
        </p:nvSpPr>
        <p:spPr>
          <a:xfrm>
            <a:off x="2589962" y="1356616"/>
            <a:ext cx="1121219" cy="338554"/>
          </a:xfrm>
          <a:prstGeom prst="rect">
            <a:avLst/>
          </a:prstGeom>
          <a:noFill/>
        </p:spPr>
        <p:txBody>
          <a:bodyPr wrap="square" rtlCol="0">
            <a:spAutoFit/>
          </a:bodyPr>
          <a:lstStyle/>
          <a:p>
            <a:pPr algn="r"/>
            <a:r>
              <a:rPr lang="en-US" sz="1600" b="1" dirty="0">
                <a:solidFill>
                  <a:schemeClr val="accent1">
                    <a:lumMod val="50000"/>
                  </a:schemeClr>
                </a:solidFill>
                <a:latin typeface="Work Sans" pitchFamily="2" charset="0"/>
              </a:rPr>
              <a:t>Volatility</a:t>
            </a:r>
          </a:p>
        </p:txBody>
      </p:sp>
      <p:sp>
        <p:nvSpPr>
          <p:cNvPr id="20" name="Oval 19">
            <a:extLst>
              <a:ext uri="{FF2B5EF4-FFF2-40B4-BE49-F238E27FC236}">
                <a16:creationId xmlns:a16="http://schemas.microsoft.com/office/drawing/2014/main" id="{524F1267-CDE8-A04C-F6A0-23686E46D674}"/>
              </a:ext>
            </a:extLst>
          </p:cNvPr>
          <p:cNvSpPr/>
          <p:nvPr/>
        </p:nvSpPr>
        <p:spPr>
          <a:xfrm>
            <a:off x="4055549" y="4620699"/>
            <a:ext cx="959569" cy="959569"/>
          </a:xfrm>
          <a:prstGeom prst="ellipse">
            <a:avLst/>
          </a:prstGeom>
          <a:solidFill>
            <a:srgbClr val="00A65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latin typeface="Work Sans" pitchFamily="2" charset="0"/>
              </a:rPr>
              <a:t>ANC 50+</a:t>
            </a:r>
          </a:p>
        </p:txBody>
      </p:sp>
      <p:sp>
        <p:nvSpPr>
          <p:cNvPr id="21" name="Oval 20">
            <a:extLst>
              <a:ext uri="{FF2B5EF4-FFF2-40B4-BE49-F238E27FC236}">
                <a16:creationId xmlns:a16="http://schemas.microsoft.com/office/drawing/2014/main" id="{598C4042-D112-6617-A20B-ABC2EEB6745F}"/>
              </a:ext>
            </a:extLst>
          </p:cNvPr>
          <p:cNvSpPr/>
          <p:nvPr/>
        </p:nvSpPr>
        <p:spPr>
          <a:xfrm>
            <a:off x="4178021" y="3497009"/>
            <a:ext cx="1316495" cy="1316495"/>
          </a:xfrm>
          <a:prstGeom prst="ellipse">
            <a:avLst/>
          </a:prstGeom>
          <a:gradFill>
            <a:gsLst>
              <a:gs pos="0">
                <a:srgbClr val="00A65A"/>
              </a:gs>
              <a:gs pos="84000">
                <a:srgbClr val="FFCD33"/>
              </a:gs>
              <a:gs pos="62000">
                <a:srgbClr val="00A65A"/>
              </a:gs>
              <a:gs pos="100000">
                <a:srgbClr val="F47C46"/>
              </a:gs>
              <a:gs pos="92000">
                <a:srgbClr val="FFC0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bg1"/>
                </a:solidFill>
                <a:latin typeface="Work Sans" pitchFamily="2" charset="0"/>
              </a:rPr>
              <a:t>ANC +others</a:t>
            </a:r>
          </a:p>
        </p:txBody>
      </p:sp>
      <p:sp>
        <p:nvSpPr>
          <p:cNvPr id="22" name="Oval 21">
            <a:extLst>
              <a:ext uri="{FF2B5EF4-FFF2-40B4-BE49-F238E27FC236}">
                <a16:creationId xmlns:a16="http://schemas.microsoft.com/office/drawing/2014/main" id="{FA9E8FD7-6383-292D-F98B-01265CCCE8B5}"/>
              </a:ext>
            </a:extLst>
          </p:cNvPr>
          <p:cNvSpPr/>
          <p:nvPr/>
        </p:nvSpPr>
        <p:spPr>
          <a:xfrm>
            <a:off x="5138895" y="2302909"/>
            <a:ext cx="1028103" cy="1028103"/>
          </a:xfrm>
          <a:prstGeom prst="ellipse">
            <a:avLst/>
          </a:prstGeom>
          <a:gradFill>
            <a:gsLst>
              <a:gs pos="0">
                <a:srgbClr val="00A65A"/>
              </a:gs>
              <a:gs pos="67000">
                <a:srgbClr val="00A65A"/>
              </a:gs>
              <a:gs pos="100000">
                <a:srgbClr val="004DD6"/>
              </a:gs>
              <a:gs pos="100000">
                <a:srgbClr val="004DD6"/>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a:solidFill>
                  <a:schemeClr val="bg1"/>
                </a:solidFill>
                <a:latin typeface="Work Sans" pitchFamily="2" charset="0"/>
              </a:rPr>
              <a:t>ANC +DA</a:t>
            </a:r>
          </a:p>
        </p:txBody>
      </p:sp>
      <p:sp>
        <p:nvSpPr>
          <p:cNvPr id="23" name="Oval 22">
            <a:extLst>
              <a:ext uri="{FF2B5EF4-FFF2-40B4-BE49-F238E27FC236}">
                <a16:creationId xmlns:a16="http://schemas.microsoft.com/office/drawing/2014/main" id="{A237BBA8-E12A-281C-5C5C-1211C999ADC8}"/>
              </a:ext>
            </a:extLst>
          </p:cNvPr>
          <p:cNvSpPr/>
          <p:nvPr/>
        </p:nvSpPr>
        <p:spPr>
          <a:xfrm>
            <a:off x="7308721" y="2906930"/>
            <a:ext cx="836076" cy="836076"/>
          </a:xfrm>
          <a:prstGeom prst="ellipse">
            <a:avLst/>
          </a:prstGeom>
          <a:gradFill>
            <a:gsLst>
              <a:gs pos="0">
                <a:srgbClr val="00A65A"/>
              </a:gs>
              <a:gs pos="57000">
                <a:srgbClr val="00A65A"/>
              </a:gs>
              <a:gs pos="100000">
                <a:srgbClr val="FF0000"/>
              </a:gs>
              <a:gs pos="100000">
                <a:srgbClr val="FFFF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Work Sans" pitchFamily="2" charset="0"/>
              </a:rPr>
              <a:t>ANC +EFF</a:t>
            </a:r>
          </a:p>
        </p:txBody>
      </p:sp>
      <p:sp>
        <p:nvSpPr>
          <p:cNvPr id="24" name="Oval 23">
            <a:extLst>
              <a:ext uri="{FF2B5EF4-FFF2-40B4-BE49-F238E27FC236}">
                <a16:creationId xmlns:a16="http://schemas.microsoft.com/office/drawing/2014/main" id="{65C862A0-15CE-F93C-63E3-26934C3BB0FD}"/>
              </a:ext>
            </a:extLst>
          </p:cNvPr>
          <p:cNvSpPr/>
          <p:nvPr/>
        </p:nvSpPr>
        <p:spPr>
          <a:xfrm>
            <a:off x="6545662" y="2012553"/>
            <a:ext cx="723060" cy="723060"/>
          </a:xfrm>
          <a:prstGeom prst="ellipse">
            <a:avLst/>
          </a:prstGeom>
          <a:gradFill>
            <a:gsLst>
              <a:gs pos="0">
                <a:srgbClr val="004DD6"/>
              </a:gs>
              <a:gs pos="82000">
                <a:srgbClr val="00FA00"/>
              </a:gs>
              <a:gs pos="90000">
                <a:srgbClr val="F47C46"/>
              </a:gs>
              <a:gs pos="100000">
                <a:srgbClr val="FFFF00"/>
              </a:gs>
            </a:gsLst>
            <a:lin ang="54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bg1"/>
                </a:solidFill>
                <a:latin typeface="Work Sans" pitchFamily="2" charset="0"/>
              </a:rPr>
              <a:t>DA </a:t>
            </a:r>
            <a:r>
              <a:rPr lang="en-US" sz="600" b="1" dirty="0">
                <a:solidFill>
                  <a:schemeClr val="bg1"/>
                </a:solidFill>
                <a:latin typeface="Work Sans" pitchFamily="2" charset="0"/>
              </a:rPr>
              <a:t>+others</a:t>
            </a:r>
            <a:endParaRPr lang="en-US" sz="900" b="1" dirty="0">
              <a:solidFill>
                <a:schemeClr val="bg1"/>
              </a:solidFill>
              <a:latin typeface="Work Sans" pitchFamily="2" charset="0"/>
            </a:endParaRPr>
          </a:p>
        </p:txBody>
      </p:sp>
      <p:sp>
        <p:nvSpPr>
          <p:cNvPr id="25" name="TextBox 24">
            <a:extLst>
              <a:ext uri="{FF2B5EF4-FFF2-40B4-BE49-F238E27FC236}">
                <a16:creationId xmlns:a16="http://schemas.microsoft.com/office/drawing/2014/main" id="{4169E640-F31E-1EF6-F16D-0D8E945D5A5D}"/>
              </a:ext>
            </a:extLst>
          </p:cNvPr>
          <p:cNvSpPr txBox="1"/>
          <p:nvPr/>
        </p:nvSpPr>
        <p:spPr>
          <a:xfrm>
            <a:off x="2589962" y="5445686"/>
            <a:ext cx="1121219" cy="338554"/>
          </a:xfrm>
          <a:prstGeom prst="rect">
            <a:avLst/>
          </a:prstGeom>
          <a:noFill/>
        </p:spPr>
        <p:txBody>
          <a:bodyPr wrap="square" rtlCol="0">
            <a:spAutoFit/>
          </a:bodyPr>
          <a:lstStyle/>
          <a:p>
            <a:pPr algn="r"/>
            <a:r>
              <a:rPr lang="en-US" sz="1600" b="1" dirty="0">
                <a:solidFill>
                  <a:schemeClr val="accent1">
                    <a:lumMod val="50000"/>
                  </a:schemeClr>
                </a:solidFill>
                <a:latin typeface="Work Sans" pitchFamily="2" charset="0"/>
              </a:rPr>
              <a:t>Stability</a:t>
            </a:r>
          </a:p>
        </p:txBody>
      </p:sp>
      <p:sp>
        <p:nvSpPr>
          <p:cNvPr id="26" name="TextBox 25">
            <a:extLst>
              <a:ext uri="{FF2B5EF4-FFF2-40B4-BE49-F238E27FC236}">
                <a16:creationId xmlns:a16="http://schemas.microsoft.com/office/drawing/2014/main" id="{BB505930-F2E3-59F3-B3F8-B1E4CFC69B30}"/>
              </a:ext>
            </a:extLst>
          </p:cNvPr>
          <p:cNvSpPr txBox="1"/>
          <p:nvPr/>
        </p:nvSpPr>
        <p:spPr>
          <a:xfrm>
            <a:off x="3711181" y="5861339"/>
            <a:ext cx="2732314" cy="338554"/>
          </a:xfrm>
          <a:prstGeom prst="rect">
            <a:avLst/>
          </a:prstGeom>
          <a:noFill/>
        </p:spPr>
        <p:txBody>
          <a:bodyPr wrap="square" rtlCol="0">
            <a:spAutoFit/>
          </a:bodyPr>
          <a:lstStyle/>
          <a:p>
            <a:r>
              <a:rPr lang="en-US" sz="1600" b="1" dirty="0">
                <a:solidFill>
                  <a:schemeClr val="accent1">
                    <a:lumMod val="50000"/>
                  </a:schemeClr>
                </a:solidFill>
                <a:latin typeface="Work Sans" pitchFamily="2" charset="0"/>
              </a:rPr>
              <a:t>Business as usual</a:t>
            </a:r>
          </a:p>
        </p:txBody>
      </p:sp>
      <p:cxnSp>
        <p:nvCxnSpPr>
          <p:cNvPr id="28" name="Straight Arrow Connector 27">
            <a:extLst>
              <a:ext uri="{FF2B5EF4-FFF2-40B4-BE49-F238E27FC236}">
                <a16:creationId xmlns:a16="http://schemas.microsoft.com/office/drawing/2014/main" id="{0FB632DB-B144-D198-C7A6-83305C7BC859}"/>
              </a:ext>
            </a:extLst>
          </p:cNvPr>
          <p:cNvCxnSpPr>
            <a:cxnSpLocks/>
          </p:cNvCxnSpPr>
          <p:nvPr/>
        </p:nvCxnSpPr>
        <p:spPr>
          <a:xfrm rot="5400000" flipV="1">
            <a:off x="6038046" y="3623429"/>
            <a:ext cx="0" cy="432162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28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8"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p:bldP spid="19" grpId="0"/>
      <p:bldP spid="20" grpId="0" animBg="1"/>
      <p:bldP spid="21" grpId="0" animBg="1"/>
      <p:bldP spid="22" grpId="0" animBg="1"/>
      <p:bldP spid="23" grpId="0" animBg="1"/>
      <p:bldP spid="24" grpId="0" animBg="1"/>
      <p:bldP spid="25"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fr-FR" dirty="0"/>
              <a:t>Key </a:t>
            </a:r>
            <a:r>
              <a:rPr lang="fr-FR" dirty="0" err="1"/>
              <a:t>takeaways</a:t>
            </a:r>
            <a:endParaRPr lang="fr-FR"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sp>
        <p:nvSpPr>
          <p:cNvPr id="6" name="TextBox 5">
            <a:extLst>
              <a:ext uri="{FF2B5EF4-FFF2-40B4-BE49-F238E27FC236}">
                <a16:creationId xmlns:a16="http://schemas.microsoft.com/office/drawing/2014/main" id="{F35D3CC4-54D4-16AB-0D92-86003CBCE83E}"/>
              </a:ext>
            </a:extLst>
          </p:cNvPr>
          <p:cNvSpPr txBox="1"/>
          <p:nvPr/>
        </p:nvSpPr>
        <p:spPr>
          <a:xfrm>
            <a:off x="1028663" y="923200"/>
            <a:ext cx="10134674" cy="3733971"/>
          </a:xfrm>
          <a:prstGeom prst="rect">
            <a:avLst/>
          </a:prstGeom>
          <a:noFill/>
        </p:spPr>
        <p:txBody>
          <a:bodyPr wrap="square" lIns="91440" tIns="45720" rIns="91440" bIns="45720" anchor="t">
            <a:spAutoFit/>
          </a:bodyPr>
          <a:lstStyle/>
          <a:p>
            <a:pPr marL="314325" marR="90805" lvl="1" indent="-282575" algn="just">
              <a:lnSpc>
                <a:spcPct val="150000"/>
              </a:lnSpc>
              <a:buClr>
                <a:schemeClr val="accent1">
                  <a:lumMod val="50000"/>
                </a:schemeClr>
              </a:buClr>
              <a:buFont typeface="Arial" panose="020B0604020202020204" pitchFamily="34" charset="0"/>
              <a:buChar char="•"/>
            </a:pPr>
            <a:r>
              <a:rPr lang="en-ZA" sz="2000" b="1" dirty="0">
                <a:solidFill>
                  <a:schemeClr val="accent1">
                    <a:lumMod val="50000"/>
                  </a:schemeClr>
                </a:solidFill>
                <a:latin typeface="Work Sans" pitchFamily="2" charset="0"/>
                <a:ea typeface="Yu Gothic"/>
                <a:cs typeface="Arial"/>
              </a:rPr>
              <a:t>Race relations in South Africa are sound</a:t>
            </a:r>
            <a:r>
              <a:rPr lang="en-ZA" sz="2000" dirty="0">
                <a:solidFill>
                  <a:schemeClr val="accent1">
                    <a:lumMod val="50000"/>
                  </a:schemeClr>
                </a:solidFill>
                <a:latin typeface="Work Sans" pitchFamily="2" charset="0"/>
                <a:ea typeface="Yu Gothic"/>
                <a:cs typeface="Arial"/>
              </a:rPr>
              <a:t>, but with underlying negative shifts amongst races excluded from government policies like BEE</a:t>
            </a:r>
          </a:p>
          <a:p>
            <a:pPr marL="314325" marR="90805" lvl="1" indent="-282575" algn="just">
              <a:lnSpc>
                <a:spcPct val="150000"/>
              </a:lnSpc>
              <a:buClr>
                <a:schemeClr val="accent1">
                  <a:lumMod val="50000"/>
                </a:schemeClr>
              </a:buClr>
              <a:buFont typeface="Arial" panose="020B0604020202020204" pitchFamily="34" charset="0"/>
              <a:buChar char="•"/>
            </a:pPr>
            <a:r>
              <a:rPr lang="en-ZA" sz="2000" dirty="0">
                <a:solidFill>
                  <a:schemeClr val="accent1">
                    <a:lumMod val="50000"/>
                  </a:schemeClr>
                </a:solidFill>
                <a:latin typeface="Work Sans" pitchFamily="2" charset="0"/>
                <a:ea typeface="Yu Gothic"/>
                <a:cs typeface="Arial"/>
              </a:rPr>
              <a:t>South Africa is in the era of </a:t>
            </a:r>
            <a:r>
              <a:rPr lang="en-ZA" sz="2000" b="1" dirty="0">
                <a:solidFill>
                  <a:schemeClr val="accent1">
                    <a:lumMod val="50000"/>
                  </a:schemeClr>
                </a:solidFill>
                <a:latin typeface="Work Sans" pitchFamily="2" charset="0"/>
                <a:ea typeface="Yu Gothic"/>
                <a:cs typeface="Arial"/>
              </a:rPr>
              <a:t>coalitions for the foreseeable future</a:t>
            </a:r>
          </a:p>
          <a:p>
            <a:pPr marL="314325" marR="90805" lvl="1" indent="-282575" algn="just">
              <a:lnSpc>
                <a:spcPct val="150000"/>
              </a:lnSpc>
              <a:buClr>
                <a:schemeClr val="accent1">
                  <a:lumMod val="50000"/>
                </a:schemeClr>
              </a:buClr>
              <a:buFont typeface="Arial,Sans-Serif" panose="020B0604020202020204" pitchFamily="34" charset="0"/>
              <a:buChar char="•"/>
            </a:pPr>
            <a:r>
              <a:rPr lang="en-ZA" sz="2000" dirty="0">
                <a:solidFill>
                  <a:schemeClr val="accent1">
                    <a:lumMod val="50000"/>
                  </a:schemeClr>
                </a:solidFill>
                <a:latin typeface="Work Sans" pitchFamily="2" charset="0"/>
                <a:ea typeface="Yu Gothic"/>
                <a:cs typeface="Arial"/>
              </a:rPr>
              <a:t>Increased </a:t>
            </a:r>
            <a:r>
              <a:rPr lang="en-ZA" sz="2000" b="1" dirty="0">
                <a:solidFill>
                  <a:schemeClr val="accent1">
                    <a:lumMod val="50000"/>
                  </a:schemeClr>
                </a:solidFill>
                <a:latin typeface="Work Sans" pitchFamily="2" charset="0"/>
                <a:ea typeface="Yu Gothic"/>
                <a:cs typeface="Arial"/>
              </a:rPr>
              <a:t>uncertainty</a:t>
            </a:r>
            <a:r>
              <a:rPr lang="en-ZA" sz="2000" dirty="0">
                <a:solidFill>
                  <a:schemeClr val="accent1">
                    <a:lumMod val="50000"/>
                  </a:schemeClr>
                </a:solidFill>
                <a:latin typeface="Work Sans" pitchFamily="2" charset="0"/>
                <a:ea typeface="Yu Gothic"/>
                <a:cs typeface="Arial"/>
              </a:rPr>
              <a:t> the likely driver of upsurge in anti-illegal immigrant convictions</a:t>
            </a:r>
          </a:p>
          <a:p>
            <a:pPr marL="314325" marR="90805" lvl="1" indent="-282575" algn="just">
              <a:lnSpc>
                <a:spcPct val="150000"/>
              </a:lnSpc>
              <a:buClr>
                <a:schemeClr val="accent1">
                  <a:lumMod val="50000"/>
                </a:schemeClr>
              </a:buClr>
              <a:buFont typeface="Arial,Sans-Serif" panose="020B0604020202020204" pitchFamily="34" charset="0"/>
              <a:buChar char="•"/>
            </a:pPr>
            <a:r>
              <a:rPr lang="en-ZA" sz="2000" dirty="0">
                <a:solidFill>
                  <a:schemeClr val="accent1">
                    <a:lumMod val="50000"/>
                  </a:schemeClr>
                </a:solidFill>
                <a:latin typeface="Work Sans" pitchFamily="2" charset="0"/>
                <a:ea typeface="Yu Gothic"/>
                <a:cs typeface="Arial"/>
              </a:rPr>
              <a:t>South Africans are driven by concerns over </a:t>
            </a:r>
            <a:r>
              <a:rPr lang="en-ZA" sz="2000" b="1" dirty="0">
                <a:solidFill>
                  <a:schemeClr val="accent1">
                    <a:lumMod val="50000"/>
                  </a:schemeClr>
                </a:solidFill>
                <a:latin typeface="Work Sans" pitchFamily="2" charset="0"/>
                <a:ea typeface="Yu Gothic"/>
                <a:cs typeface="Arial"/>
              </a:rPr>
              <a:t>opportunities</a:t>
            </a:r>
            <a:r>
              <a:rPr lang="en-ZA" sz="2000" dirty="0">
                <a:solidFill>
                  <a:schemeClr val="accent1">
                    <a:lumMod val="50000"/>
                  </a:schemeClr>
                </a:solidFill>
                <a:latin typeface="Work Sans" pitchFamily="2" charset="0"/>
                <a:ea typeface="Yu Gothic"/>
                <a:cs typeface="Arial"/>
              </a:rPr>
              <a:t> and </a:t>
            </a:r>
            <a:r>
              <a:rPr lang="en-ZA" sz="2000" b="1" dirty="0">
                <a:solidFill>
                  <a:schemeClr val="accent1">
                    <a:lumMod val="50000"/>
                  </a:schemeClr>
                </a:solidFill>
                <a:latin typeface="Work Sans" pitchFamily="2" charset="0"/>
                <a:ea typeface="Yu Gothic"/>
                <a:cs typeface="Arial"/>
              </a:rPr>
              <a:t>safety</a:t>
            </a:r>
            <a:endParaRPr lang="en-US" sz="2000" dirty="0">
              <a:solidFill>
                <a:schemeClr val="accent1">
                  <a:lumMod val="50000"/>
                </a:schemeClr>
              </a:solidFill>
              <a:latin typeface="Work Sans" pitchFamily="2" charset="0"/>
              <a:ea typeface="Yu Gothic"/>
              <a:cs typeface="Arial"/>
            </a:endParaRPr>
          </a:p>
          <a:p>
            <a:pPr marL="314325" marR="90805" lvl="1" indent="-282575" algn="just">
              <a:lnSpc>
                <a:spcPct val="150000"/>
              </a:lnSpc>
              <a:buClr>
                <a:schemeClr val="accent1">
                  <a:lumMod val="50000"/>
                </a:schemeClr>
              </a:buClr>
              <a:buFont typeface="Arial" panose="020B0604020202020204" pitchFamily="34" charset="0"/>
              <a:buChar char="•"/>
            </a:pPr>
            <a:r>
              <a:rPr lang="en-ZA" sz="2000" dirty="0">
                <a:solidFill>
                  <a:schemeClr val="accent1">
                    <a:lumMod val="50000"/>
                  </a:schemeClr>
                </a:solidFill>
                <a:latin typeface="Work Sans" pitchFamily="2" charset="0"/>
                <a:ea typeface="Yu Gothic"/>
                <a:cs typeface="Arial"/>
              </a:rPr>
              <a:t>The socio-political landscape of South Africa offers close to a </a:t>
            </a:r>
            <a:r>
              <a:rPr lang="en-ZA" sz="2000" b="1" dirty="0">
                <a:solidFill>
                  <a:schemeClr val="accent1">
                    <a:lumMod val="50000"/>
                  </a:schemeClr>
                </a:solidFill>
                <a:latin typeface="Work Sans" pitchFamily="2" charset="0"/>
                <a:ea typeface="Yu Gothic"/>
                <a:cs typeface="Arial"/>
              </a:rPr>
              <a:t>blank slate for change</a:t>
            </a:r>
          </a:p>
        </p:txBody>
      </p:sp>
    </p:spTree>
    <p:extLst>
      <p:ext uri="{BB962C8B-B14F-4D97-AF65-F5344CB8AC3E}">
        <p14:creationId xmlns:p14="http://schemas.microsoft.com/office/powerpoint/2010/main" val="244649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482058" y="1114626"/>
            <a:ext cx="6713872" cy="1278094"/>
          </a:xfrm>
        </p:spPr>
        <p:txBody>
          <a:bodyPr/>
          <a:lstStyle/>
          <a:p>
            <a:pPr>
              <a:lnSpc>
                <a:spcPct val="200000"/>
              </a:lnSpc>
            </a:pPr>
            <a:r>
              <a:rPr lang="en-GB" b="1" dirty="0"/>
              <a:t>1.</a:t>
            </a:r>
            <a:r>
              <a:rPr lang="en-GB" dirty="0"/>
              <a:t> 2023 IRR Polling</a:t>
            </a:r>
            <a:br>
              <a:rPr lang="en-GB" dirty="0"/>
            </a:br>
            <a:r>
              <a:rPr lang="en-GB" b="1" dirty="0"/>
              <a:t>2.</a:t>
            </a:r>
            <a:r>
              <a:rPr lang="en-GB" dirty="0"/>
              <a:t> Policies and politics</a:t>
            </a:r>
            <a:br>
              <a:rPr lang="en-GB" dirty="0"/>
            </a:br>
            <a:r>
              <a:rPr lang="en-GB" b="1" dirty="0"/>
              <a:t>3.</a:t>
            </a:r>
            <a:r>
              <a:rPr lang="en-GB" dirty="0"/>
              <a:t> Key Takeaways</a:t>
            </a:r>
          </a:p>
        </p:txBody>
      </p:sp>
    </p:spTree>
    <p:extLst>
      <p:ext uri="{BB962C8B-B14F-4D97-AF65-F5344CB8AC3E}">
        <p14:creationId xmlns:p14="http://schemas.microsoft.com/office/powerpoint/2010/main" val="89579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482058" y="1114626"/>
            <a:ext cx="6713872" cy="1278094"/>
          </a:xfrm>
        </p:spPr>
        <p:txBody>
          <a:bodyPr/>
          <a:lstStyle/>
          <a:p>
            <a:pPr>
              <a:lnSpc>
                <a:spcPct val="200000"/>
              </a:lnSpc>
            </a:pPr>
            <a:r>
              <a:rPr lang="en-GB" b="1" dirty="0"/>
              <a:t>1.</a:t>
            </a:r>
            <a:r>
              <a:rPr lang="en-GB" dirty="0"/>
              <a:t> 2023 IRR Polling</a:t>
            </a:r>
          </a:p>
          <a:p>
            <a:pPr>
              <a:lnSpc>
                <a:spcPct val="200000"/>
              </a:lnSpc>
            </a:pPr>
            <a:r>
              <a:rPr lang="en-GB" dirty="0"/>
              <a:t>Life in South Africa</a:t>
            </a:r>
            <a:br>
              <a:rPr lang="en-GB" dirty="0"/>
            </a:br>
            <a:endParaRPr lang="en-GB" dirty="0">
              <a:solidFill>
                <a:schemeClr val="accent2">
                  <a:lumMod val="75000"/>
                </a:schemeClr>
              </a:solidFill>
            </a:endParaRPr>
          </a:p>
        </p:txBody>
      </p:sp>
    </p:spTree>
    <p:extLst>
      <p:ext uri="{BB962C8B-B14F-4D97-AF65-F5344CB8AC3E}">
        <p14:creationId xmlns:p14="http://schemas.microsoft.com/office/powerpoint/2010/main" val="69121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FF9C1C-2616-E494-490F-D7F2DD5971CD}"/>
              </a:ext>
            </a:extLst>
          </p:cNvPr>
          <p:cNvSpPr>
            <a:spLocks noGrp="1"/>
          </p:cNvSpPr>
          <p:nvPr>
            <p:ph type="body" sz="quarter" idx="11"/>
          </p:nvPr>
        </p:nvSpPr>
        <p:spPr>
          <a:xfrm>
            <a:off x="4482058" y="1011579"/>
            <a:ext cx="6713871" cy="1278095"/>
          </a:xfrm>
        </p:spPr>
        <p:txBody>
          <a:bodyPr/>
          <a:lstStyle/>
          <a:p>
            <a:r>
              <a:rPr lang="en-GB" dirty="0"/>
              <a:t>The real south Africa</a:t>
            </a:r>
          </a:p>
        </p:txBody>
      </p:sp>
      <p:sp>
        <p:nvSpPr>
          <p:cNvPr id="3" name="Text Placeholder 2">
            <a:extLst>
              <a:ext uri="{FF2B5EF4-FFF2-40B4-BE49-F238E27FC236}">
                <a16:creationId xmlns:a16="http://schemas.microsoft.com/office/drawing/2014/main" id="{3EEA1774-4C6C-1E9C-935F-B8800EC7621E}"/>
              </a:ext>
            </a:extLst>
          </p:cNvPr>
          <p:cNvSpPr>
            <a:spLocks noGrp="1"/>
          </p:cNvSpPr>
          <p:nvPr>
            <p:ph type="body" sz="quarter" idx="12"/>
          </p:nvPr>
        </p:nvSpPr>
        <p:spPr/>
        <p:txBody>
          <a:bodyPr/>
          <a:lstStyle/>
          <a:p>
            <a:r>
              <a:rPr lang="en-GB" dirty="0"/>
              <a:t>Hermann Pretorius</a:t>
            </a:r>
          </a:p>
        </p:txBody>
      </p:sp>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285464" y="1691085"/>
            <a:ext cx="7000405" cy="1278094"/>
          </a:xfrm>
        </p:spPr>
        <p:txBody>
          <a:bodyPr/>
          <a:lstStyle/>
          <a:p>
            <a:pPr algn="ctr"/>
            <a:r>
              <a:rPr lang="en-GB" sz="2850" dirty="0"/>
              <a:t>Race, Reality, and Reasons for Hope</a:t>
            </a:r>
          </a:p>
        </p:txBody>
      </p:sp>
    </p:spTree>
    <p:extLst>
      <p:ext uri="{BB962C8B-B14F-4D97-AF65-F5344CB8AC3E}">
        <p14:creationId xmlns:p14="http://schemas.microsoft.com/office/powerpoint/2010/main" val="118883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Is your life better, the same as or worse than 5 years ago? </a:t>
            </a:r>
          </a:p>
          <a:p>
            <a:endParaRPr lang="en-GB"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7" name="Chart 6">
            <a:extLst>
              <a:ext uri="{FF2B5EF4-FFF2-40B4-BE49-F238E27FC236}">
                <a16:creationId xmlns:a16="http://schemas.microsoft.com/office/drawing/2014/main" id="{4E639041-1DD1-6155-04E0-0F2F01471790}"/>
              </a:ext>
            </a:extLst>
          </p:cNvPr>
          <p:cNvGraphicFramePr/>
          <p:nvPr>
            <p:extLst>
              <p:ext uri="{D42A27DB-BD31-4B8C-83A1-F6EECF244321}">
                <p14:modId xmlns:p14="http://schemas.microsoft.com/office/powerpoint/2010/main" val="1447258117"/>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286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7" dur="500"/>
                                        <p:tgtEl>
                                          <p:spTgt spid="7">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12" dur="500"/>
                                        <p:tgtEl>
                                          <p:spTgt spid="7">
                                            <p:graphicEl>
                                              <a:chart seriesIdx="1"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17" dur="500"/>
                                        <p:tgtEl>
                                          <p:spTgt spid="7">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22" dur="500"/>
                                        <p:tgtEl>
                                          <p:spTgt spid="7">
                                            <p:graphicEl>
                                              <a:chart seriesIdx="1" categoryIdx="1"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27" dur="500"/>
                                        <p:tgtEl>
                                          <p:spTgt spid="7">
                                            <p:graphicEl>
                                              <a:chart seriesIdx="0" categoryIdx="2"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32" dur="500"/>
                                        <p:tgtEl>
                                          <p:spTgt spid="7">
                                            <p:graphicEl>
                                              <a:chart seriesIdx="1" categoryIdx="2"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graphicEl>
                                              <a:chart seriesIdx="0" categoryIdx="3" bldStep="ptInCategory"/>
                                            </p:graphicEl>
                                          </p:spTgt>
                                        </p:tgtEl>
                                        <p:attrNameLst>
                                          <p:attrName>style.visibility</p:attrName>
                                        </p:attrNameLst>
                                      </p:cBhvr>
                                      <p:to>
                                        <p:strVal val="visible"/>
                                      </p:to>
                                    </p:set>
                                    <p:animEffect transition="in" filter="wipe(down)">
                                      <p:cBhvr>
                                        <p:cTn id="37" dur="500"/>
                                        <p:tgtEl>
                                          <p:spTgt spid="7">
                                            <p:graphicEl>
                                              <a:chart seriesIdx="0" categoryIdx="3"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7">
                                            <p:graphicEl>
                                              <a:chart seriesIdx="1" categoryIdx="3" bldStep="ptInCategory"/>
                                            </p:graphicEl>
                                          </p:spTgt>
                                        </p:tgtEl>
                                        <p:attrNameLst>
                                          <p:attrName>style.visibility</p:attrName>
                                        </p:attrNameLst>
                                      </p:cBhvr>
                                      <p:to>
                                        <p:strVal val="visible"/>
                                      </p:to>
                                    </p:set>
                                    <p:animEffect transition="in" filter="wipe(down)">
                                      <p:cBhvr>
                                        <p:cTn id="42" dur="500"/>
                                        <p:tgtEl>
                                          <p:spTgt spid="7">
                                            <p:graphicEl>
                                              <a:chart seriesIdx="1" categoryIdx="3"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graphicEl>
                                              <a:chart seriesIdx="0" categoryIdx="4" bldStep="ptInCategory"/>
                                            </p:graphicEl>
                                          </p:spTgt>
                                        </p:tgtEl>
                                        <p:attrNameLst>
                                          <p:attrName>style.visibility</p:attrName>
                                        </p:attrNameLst>
                                      </p:cBhvr>
                                      <p:to>
                                        <p:strVal val="visible"/>
                                      </p:to>
                                    </p:set>
                                    <p:animEffect transition="in" filter="wipe(down)">
                                      <p:cBhvr>
                                        <p:cTn id="47" dur="500"/>
                                        <p:tgtEl>
                                          <p:spTgt spid="7">
                                            <p:graphicEl>
                                              <a:chart seriesIdx="0" categoryIdx="4" bldStep="ptIn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
                                            <p:graphicEl>
                                              <a:chart seriesIdx="1" categoryIdx="4" bldStep="ptInCategory"/>
                                            </p:graphicEl>
                                          </p:spTgt>
                                        </p:tgtEl>
                                        <p:attrNameLst>
                                          <p:attrName>style.visibility</p:attrName>
                                        </p:attrNameLst>
                                      </p:cBhvr>
                                      <p:to>
                                        <p:strVal val="visible"/>
                                      </p:to>
                                    </p:set>
                                    <p:animEffect transition="in" filter="wipe(down)">
                                      <p:cBhvr>
                                        <p:cTn id="52" dur="500"/>
                                        <p:tgtEl>
                                          <p:spTgt spid="7">
                                            <p:graphicEl>
                                              <a:chart seriesIdx="1"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Do you think life 5 years from now will be better, the same or worse than today?</a:t>
            </a:r>
          </a:p>
          <a:p>
            <a:endParaRPr lang="en-GB" dirty="0"/>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5" name="Chart 4">
            <a:extLst>
              <a:ext uri="{FF2B5EF4-FFF2-40B4-BE49-F238E27FC236}">
                <a16:creationId xmlns:a16="http://schemas.microsoft.com/office/drawing/2014/main" id="{52149E17-2F63-9207-8875-3DE4035023C2}"/>
              </a:ext>
            </a:extLst>
          </p:cNvPr>
          <p:cNvGraphicFramePr/>
          <p:nvPr>
            <p:extLst>
              <p:ext uri="{D42A27DB-BD31-4B8C-83A1-F6EECF244321}">
                <p14:modId xmlns:p14="http://schemas.microsoft.com/office/powerpoint/2010/main" val="3660460627"/>
              </p:ext>
            </p:extLst>
          </p:nvPr>
        </p:nvGraphicFramePr>
        <p:xfrm>
          <a:off x="516000" y="1144053"/>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25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0" categoryIdx="0" bldStep="ptInCategory"/>
                                            </p:graphicEl>
                                          </p:spTgt>
                                        </p:tgtEl>
                                        <p:attrNameLst>
                                          <p:attrName>style.visibility</p:attrName>
                                        </p:attrNameLst>
                                      </p:cBhvr>
                                      <p:to>
                                        <p:strVal val="visible"/>
                                      </p:to>
                                    </p:set>
                                    <p:animEffect transition="in" filter="wipe(down)">
                                      <p:cBhvr>
                                        <p:cTn id="7" dur="500"/>
                                        <p:tgtEl>
                                          <p:spTgt spid="5">
                                            <p:graphicEl>
                                              <a:chart seriesIdx="0" categoryIdx="0" bldStep="ptInCategory"/>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1" categoryIdx="0" bldStep="ptInCategory"/>
                                            </p:graphicEl>
                                          </p:spTgt>
                                        </p:tgtEl>
                                        <p:attrNameLst>
                                          <p:attrName>style.visibility</p:attrName>
                                        </p:attrNameLst>
                                      </p:cBhvr>
                                      <p:to>
                                        <p:strVal val="visible"/>
                                      </p:to>
                                    </p:set>
                                    <p:animEffect transition="in" filter="wipe(down)">
                                      <p:cBhvr>
                                        <p:cTn id="12" dur="500"/>
                                        <p:tgtEl>
                                          <p:spTgt spid="5">
                                            <p:graphicEl>
                                              <a:chart seriesIdx="1" categoryIdx="0" bldStep="ptInCategory"/>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0" categoryIdx="1" bldStep="ptInCategory"/>
                                            </p:graphicEl>
                                          </p:spTgt>
                                        </p:tgtEl>
                                        <p:attrNameLst>
                                          <p:attrName>style.visibility</p:attrName>
                                        </p:attrNameLst>
                                      </p:cBhvr>
                                      <p:to>
                                        <p:strVal val="visible"/>
                                      </p:to>
                                    </p:set>
                                    <p:animEffect transition="in" filter="wipe(down)">
                                      <p:cBhvr>
                                        <p:cTn id="17" dur="500"/>
                                        <p:tgtEl>
                                          <p:spTgt spid="5">
                                            <p:graphicEl>
                                              <a:chart seriesIdx="0" categoryIdx="1" bldStep="ptInCategory"/>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1" categoryIdx="1" bldStep="ptInCategory"/>
                                            </p:graphicEl>
                                          </p:spTgt>
                                        </p:tgtEl>
                                        <p:attrNameLst>
                                          <p:attrName>style.visibility</p:attrName>
                                        </p:attrNameLst>
                                      </p:cBhvr>
                                      <p:to>
                                        <p:strVal val="visible"/>
                                      </p:to>
                                    </p:set>
                                    <p:animEffect transition="in" filter="wipe(down)">
                                      <p:cBhvr>
                                        <p:cTn id="22" dur="500"/>
                                        <p:tgtEl>
                                          <p:spTgt spid="5">
                                            <p:graphicEl>
                                              <a:chart seriesIdx="1" categoryIdx="1" bldStep="ptInCategory"/>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graphicEl>
                                              <a:chart seriesIdx="0" categoryIdx="2" bldStep="ptInCategory"/>
                                            </p:graphicEl>
                                          </p:spTgt>
                                        </p:tgtEl>
                                        <p:attrNameLst>
                                          <p:attrName>style.visibility</p:attrName>
                                        </p:attrNameLst>
                                      </p:cBhvr>
                                      <p:to>
                                        <p:strVal val="visible"/>
                                      </p:to>
                                    </p:set>
                                    <p:animEffect transition="in" filter="wipe(down)">
                                      <p:cBhvr>
                                        <p:cTn id="27" dur="500"/>
                                        <p:tgtEl>
                                          <p:spTgt spid="5">
                                            <p:graphicEl>
                                              <a:chart seriesIdx="0" categoryIdx="2" bldStep="ptInCategory"/>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graphicEl>
                                              <a:chart seriesIdx="1" categoryIdx="2" bldStep="ptInCategory"/>
                                            </p:graphicEl>
                                          </p:spTgt>
                                        </p:tgtEl>
                                        <p:attrNameLst>
                                          <p:attrName>style.visibility</p:attrName>
                                        </p:attrNameLst>
                                      </p:cBhvr>
                                      <p:to>
                                        <p:strVal val="visible"/>
                                      </p:to>
                                    </p:set>
                                    <p:animEffect transition="in" filter="wipe(down)">
                                      <p:cBhvr>
                                        <p:cTn id="32" dur="500"/>
                                        <p:tgtEl>
                                          <p:spTgt spid="5">
                                            <p:graphicEl>
                                              <a:chart seriesIdx="1" categoryIdx="2" bldStep="ptInCategory"/>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graphicEl>
                                              <a:chart seriesIdx="0" categoryIdx="3" bldStep="ptInCategory"/>
                                            </p:graphicEl>
                                          </p:spTgt>
                                        </p:tgtEl>
                                        <p:attrNameLst>
                                          <p:attrName>style.visibility</p:attrName>
                                        </p:attrNameLst>
                                      </p:cBhvr>
                                      <p:to>
                                        <p:strVal val="visible"/>
                                      </p:to>
                                    </p:set>
                                    <p:animEffect transition="in" filter="wipe(down)">
                                      <p:cBhvr>
                                        <p:cTn id="37" dur="500"/>
                                        <p:tgtEl>
                                          <p:spTgt spid="5">
                                            <p:graphicEl>
                                              <a:chart seriesIdx="0" categoryIdx="3" bldStep="ptInCategory"/>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graphicEl>
                                              <a:chart seriesIdx="1" categoryIdx="3" bldStep="ptInCategory"/>
                                            </p:graphicEl>
                                          </p:spTgt>
                                        </p:tgtEl>
                                        <p:attrNameLst>
                                          <p:attrName>style.visibility</p:attrName>
                                        </p:attrNameLst>
                                      </p:cBhvr>
                                      <p:to>
                                        <p:strVal val="visible"/>
                                      </p:to>
                                    </p:set>
                                    <p:animEffect transition="in" filter="wipe(down)">
                                      <p:cBhvr>
                                        <p:cTn id="42" dur="500"/>
                                        <p:tgtEl>
                                          <p:spTgt spid="5">
                                            <p:graphicEl>
                                              <a:chart seriesIdx="1" categoryIdx="3" bldStep="ptInCategory"/>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5">
                                            <p:graphicEl>
                                              <a:chart seriesIdx="0" categoryIdx="4" bldStep="ptInCategory"/>
                                            </p:graphicEl>
                                          </p:spTgt>
                                        </p:tgtEl>
                                        <p:attrNameLst>
                                          <p:attrName>style.visibility</p:attrName>
                                        </p:attrNameLst>
                                      </p:cBhvr>
                                      <p:to>
                                        <p:strVal val="visible"/>
                                      </p:to>
                                    </p:set>
                                    <p:animEffect transition="in" filter="wipe(down)">
                                      <p:cBhvr>
                                        <p:cTn id="47" dur="500"/>
                                        <p:tgtEl>
                                          <p:spTgt spid="5">
                                            <p:graphicEl>
                                              <a:chart seriesIdx="0" categoryIdx="4" bldStep="ptInCategory"/>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5">
                                            <p:graphicEl>
                                              <a:chart seriesIdx="1" categoryIdx="4" bldStep="ptInCategory"/>
                                            </p:graphicEl>
                                          </p:spTgt>
                                        </p:tgtEl>
                                        <p:attrNameLst>
                                          <p:attrName>style.visibility</p:attrName>
                                        </p:attrNameLst>
                                      </p:cBhvr>
                                      <p:to>
                                        <p:strVal val="visible"/>
                                      </p:to>
                                    </p:set>
                                    <p:animEffect transition="in" filter="wipe(down)">
                                      <p:cBhvr>
                                        <p:cTn id="52" dur="500"/>
                                        <p:tgtEl>
                                          <p:spTgt spid="5">
                                            <p:graphicEl>
                                              <a:chart seriesIdx="1"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El"/>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2DC61DA-E533-7D82-0018-6F09D1A8CCEF}"/>
              </a:ext>
            </a:extLst>
          </p:cNvPr>
          <p:cNvSpPr>
            <a:spLocks noGrp="1"/>
          </p:cNvSpPr>
          <p:nvPr>
            <p:ph type="body" sz="quarter" idx="13"/>
          </p:nvPr>
        </p:nvSpPr>
        <p:spPr>
          <a:xfrm>
            <a:off x="4482058" y="1114626"/>
            <a:ext cx="6713872" cy="1278094"/>
          </a:xfrm>
        </p:spPr>
        <p:txBody>
          <a:bodyPr/>
          <a:lstStyle/>
          <a:p>
            <a:pPr>
              <a:lnSpc>
                <a:spcPct val="200000"/>
              </a:lnSpc>
            </a:pPr>
            <a:r>
              <a:rPr lang="en-GB" b="1" dirty="0"/>
              <a:t>1.</a:t>
            </a:r>
            <a:r>
              <a:rPr lang="en-GB" dirty="0"/>
              <a:t> 2023 IRR Polling</a:t>
            </a:r>
          </a:p>
          <a:p>
            <a:pPr>
              <a:lnSpc>
                <a:spcPct val="200000"/>
              </a:lnSpc>
            </a:pPr>
            <a:r>
              <a:rPr lang="en-GB" dirty="0"/>
              <a:t>Race relations</a:t>
            </a:r>
            <a:br>
              <a:rPr lang="en-GB" dirty="0"/>
            </a:br>
            <a:endParaRPr lang="en-GB" dirty="0">
              <a:solidFill>
                <a:schemeClr val="accent2">
                  <a:lumMod val="75000"/>
                </a:schemeClr>
              </a:solidFill>
            </a:endParaRPr>
          </a:p>
        </p:txBody>
      </p:sp>
    </p:spTree>
    <p:extLst>
      <p:ext uri="{BB962C8B-B14F-4D97-AF65-F5344CB8AC3E}">
        <p14:creationId xmlns:p14="http://schemas.microsoft.com/office/powerpoint/2010/main" val="389630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Since 1994, have relations between people of different races in South Africa improved, stayed the same or become worse?</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8402E8B0-EAC1-D93D-477E-825201A16EDD}"/>
                  </a:ext>
                </a:extLst>
              </p:cNvPr>
              <p:cNvGraphicFramePr>
                <a:graphicFrameLocks/>
              </p:cNvGraphicFramePr>
              <p:nvPr>
                <p:extLst>
                  <p:ext uri="{D42A27DB-BD31-4B8C-83A1-F6EECF244321}">
                    <p14:modId xmlns:p14="http://schemas.microsoft.com/office/powerpoint/2010/main" val="3701710278"/>
                  </p:ext>
                </p:extLst>
              </p:nvPr>
            </p:nvGraphicFramePr>
            <p:xfrm>
              <a:off x="516000" y="1632935"/>
              <a:ext cx="11160000" cy="486000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Chart 5">
                <a:extLst>
                  <a:ext uri="{FF2B5EF4-FFF2-40B4-BE49-F238E27FC236}">
                    <a16:creationId xmlns:a16="http://schemas.microsoft.com/office/drawing/2014/main" id="{8402E8B0-EAC1-D93D-477E-825201A16EDD}"/>
                  </a:ext>
                </a:extLst>
              </p:cNvPr>
              <p:cNvPicPr>
                <a:picLocks noGrp="1" noRot="1" noChangeAspect="1" noMove="1" noResize="1" noEditPoints="1" noAdjustHandles="1" noChangeArrowheads="1" noChangeShapeType="1"/>
              </p:cNvPicPr>
              <p:nvPr/>
            </p:nvPicPr>
            <p:blipFill>
              <a:blip r:embed="rId3"/>
              <a:stretch>
                <a:fillRect/>
              </a:stretch>
            </p:blipFill>
            <p:spPr>
              <a:xfrm>
                <a:off x="516000" y="1632935"/>
                <a:ext cx="11160000" cy="4860000"/>
              </a:xfrm>
              <a:prstGeom prst="rect">
                <a:avLst/>
              </a:prstGeom>
            </p:spPr>
          </p:pic>
        </mc:Fallback>
      </mc:AlternateContent>
    </p:spTree>
    <p:extLst>
      <p:ext uri="{BB962C8B-B14F-4D97-AF65-F5344CB8AC3E}">
        <p14:creationId xmlns:p14="http://schemas.microsoft.com/office/powerpoint/2010/main" val="231626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016AD7D-EAC4-C24F-BB97-0C991F8A4C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65746-8147-F849-858D-494F02465E9A}" type="slidenum">
              <a:rPr kumimoji="0" lang="en-GB" sz="1000" b="0" i="0" u="none" strike="noStrike" kern="1200" cap="none" spc="0" normalizeH="0" baseline="0" noProof="0" smtClean="0">
                <a:ln>
                  <a:noFill/>
                </a:ln>
                <a:solidFill>
                  <a:srgbClr val="2C93C1"/>
                </a:solidFill>
                <a:effectLst/>
                <a:uLnTx/>
                <a:uFillTx/>
                <a:latin typeface="Work Sans" pitchFamily="2"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000" b="0" i="0" u="none" strike="noStrike" kern="1200" cap="none" spc="0" normalizeH="0" baseline="0" noProof="0" dirty="0">
              <a:ln>
                <a:noFill/>
              </a:ln>
              <a:solidFill>
                <a:srgbClr val="2C93C1"/>
              </a:solidFill>
              <a:effectLst/>
              <a:uLnTx/>
              <a:uFillTx/>
              <a:latin typeface="Work Sans" pitchFamily="2" charset="77"/>
              <a:ea typeface="+mn-ea"/>
              <a:cs typeface="+mn-cs"/>
            </a:endParaRPr>
          </a:p>
        </p:txBody>
      </p:sp>
      <p:sp>
        <p:nvSpPr>
          <p:cNvPr id="3" name="Text Placeholder 2">
            <a:extLst>
              <a:ext uri="{FF2B5EF4-FFF2-40B4-BE49-F238E27FC236}">
                <a16:creationId xmlns:a16="http://schemas.microsoft.com/office/drawing/2014/main" id="{2E4B8E6E-429C-198E-E2B0-2BB6751A7027}"/>
              </a:ext>
            </a:extLst>
          </p:cNvPr>
          <p:cNvSpPr>
            <a:spLocks noGrp="1"/>
          </p:cNvSpPr>
          <p:nvPr>
            <p:ph type="body" sz="quarter" idx="13"/>
          </p:nvPr>
        </p:nvSpPr>
        <p:spPr/>
        <p:txBody>
          <a:bodyPr/>
          <a:lstStyle/>
          <a:p>
            <a:r>
              <a:rPr lang="en-US" dirty="0"/>
              <a:t>Since 1994, have relations between people of different races in South Africa improved, stayed the same or become worse?</a:t>
            </a:r>
          </a:p>
        </p:txBody>
      </p:sp>
      <p:sp>
        <p:nvSpPr>
          <p:cNvPr id="4" name="Text Placeholder 3">
            <a:extLst>
              <a:ext uri="{FF2B5EF4-FFF2-40B4-BE49-F238E27FC236}">
                <a16:creationId xmlns:a16="http://schemas.microsoft.com/office/drawing/2014/main" id="{DDA8379F-1129-6756-E909-5BB8916DA7AE}"/>
              </a:ext>
            </a:extLst>
          </p:cNvPr>
          <p:cNvSpPr>
            <a:spLocks noGrp="1"/>
          </p:cNvSpPr>
          <p:nvPr>
            <p:ph type="body" sz="quarter" idx="14"/>
          </p:nvPr>
        </p:nvSpPr>
        <p:spPr/>
        <p:txBody>
          <a:bodyPr/>
          <a:lstStyle/>
          <a:p>
            <a:r>
              <a:rPr lang="en-GB" dirty="0"/>
              <a:t>The real south Africa: race, reality, and reasons for hope</a:t>
            </a:r>
          </a:p>
        </p:txBody>
      </p:sp>
      <p:graphicFrame>
        <p:nvGraphicFramePr>
          <p:cNvPr id="6" name="Chart 5">
            <a:extLst>
              <a:ext uri="{FF2B5EF4-FFF2-40B4-BE49-F238E27FC236}">
                <a16:creationId xmlns:a16="http://schemas.microsoft.com/office/drawing/2014/main" id="{8402E8B0-EAC1-D93D-477E-825201A16EDD}"/>
              </a:ext>
            </a:extLst>
          </p:cNvPr>
          <p:cNvGraphicFramePr>
            <a:graphicFrameLocks/>
          </p:cNvGraphicFramePr>
          <p:nvPr/>
        </p:nvGraphicFramePr>
        <p:xfrm>
          <a:off x="516000" y="1632935"/>
          <a:ext cx="11160000" cy="486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3567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7" dur="500"/>
                                        <p:tgtEl>
                                          <p:spTgt spid="6">
                                            <p:graphicEl>
                                              <a:chart seriesIdx="0" categoryIdx="0" bldStep="ptInCategory"/>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11" dur="500"/>
                                        <p:tgtEl>
                                          <p:spTgt spid="6">
                                            <p:graphicEl>
                                              <a:chart seriesIdx="1" categoryIdx="0" bldStep="ptIn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15" dur="500"/>
                                        <p:tgtEl>
                                          <p:spTgt spid="6">
                                            <p:graphicEl>
                                              <a:chart seriesIdx="2" categoryIdx="0" bldStep="ptIn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graphicEl>
                                              <a:chart seriesIdx="3" categoryIdx="0" bldStep="ptInCategory"/>
                                            </p:graphicEl>
                                          </p:spTgt>
                                        </p:tgtEl>
                                        <p:attrNameLst>
                                          <p:attrName>style.visibility</p:attrName>
                                        </p:attrNameLst>
                                      </p:cBhvr>
                                      <p:to>
                                        <p:strVal val="visible"/>
                                      </p:to>
                                    </p:set>
                                    <p:animEffect transition="in" filter="wipe(down)">
                                      <p:cBhvr>
                                        <p:cTn id="19" dur="500"/>
                                        <p:tgtEl>
                                          <p:spTgt spid="6">
                                            <p:graphicEl>
                                              <a:chart seriesIdx="3" categoryIdx="0" bldStep="ptIn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
                                            <p:graphicEl>
                                              <a:chart seriesIdx="4" categoryIdx="0" bldStep="ptInCategory"/>
                                            </p:graphicEl>
                                          </p:spTgt>
                                        </p:tgtEl>
                                        <p:attrNameLst>
                                          <p:attrName>style.visibility</p:attrName>
                                        </p:attrNameLst>
                                      </p:cBhvr>
                                      <p:to>
                                        <p:strVal val="visible"/>
                                      </p:to>
                                    </p:set>
                                    <p:animEffect transition="in" filter="wipe(down)">
                                      <p:cBhvr>
                                        <p:cTn id="23" dur="500"/>
                                        <p:tgtEl>
                                          <p:spTgt spid="6">
                                            <p:graphicEl>
                                              <a:chart seriesIdx="4" categoryIdx="0" bldStep="ptInCategory"/>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28" dur="500"/>
                                        <p:tgtEl>
                                          <p:spTgt spid="6">
                                            <p:graphicEl>
                                              <a:chart seriesIdx="0" categoryIdx="1" bldStep="ptInCategory"/>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32" dur="500"/>
                                        <p:tgtEl>
                                          <p:spTgt spid="6">
                                            <p:graphicEl>
                                              <a:chart seriesIdx="1" categoryIdx="1" bldStep="ptInCategory"/>
                                            </p:graphicEl>
                                          </p:spTgt>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36" dur="500"/>
                                        <p:tgtEl>
                                          <p:spTgt spid="6">
                                            <p:graphicEl>
                                              <a:chart seriesIdx="2" categoryIdx="1" bldStep="ptInCategory"/>
                                            </p:graphicEl>
                                          </p:spTgt>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6">
                                            <p:graphicEl>
                                              <a:chart seriesIdx="3" categoryIdx="1" bldStep="ptInCategory"/>
                                            </p:graphicEl>
                                          </p:spTgt>
                                        </p:tgtEl>
                                        <p:attrNameLst>
                                          <p:attrName>style.visibility</p:attrName>
                                        </p:attrNameLst>
                                      </p:cBhvr>
                                      <p:to>
                                        <p:strVal val="visible"/>
                                      </p:to>
                                    </p:set>
                                    <p:animEffect transition="in" filter="wipe(down)">
                                      <p:cBhvr>
                                        <p:cTn id="40" dur="500"/>
                                        <p:tgtEl>
                                          <p:spTgt spid="6">
                                            <p:graphicEl>
                                              <a:chart seriesIdx="3" categoryIdx="1" bldStep="ptInCategory"/>
                                            </p:graphicEl>
                                          </p:spTgt>
                                        </p:tgtEl>
                                      </p:cBhvr>
                                    </p:animEffect>
                                  </p:childTnLst>
                                </p:cTn>
                              </p:par>
                            </p:childTnLst>
                          </p:cTn>
                        </p:par>
                        <p:par>
                          <p:cTn id="41" fill="hold">
                            <p:stCondLst>
                              <p:cond delay="2000"/>
                            </p:stCondLst>
                            <p:childTnLst>
                              <p:par>
                                <p:cTn id="42" presetID="22" presetClass="entr" presetSubtype="4" fill="hold" grpId="0" nodeType="afterEffect">
                                  <p:stCondLst>
                                    <p:cond delay="0"/>
                                  </p:stCondLst>
                                  <p:childTnLst>
                                    <p:set>
                                      <p:cBhvr>
                                        <p:cTn id="43" dur="1" fill="hold">
                                          <p:stCondLst>
                                            <p:cond delay="0"/>
                                          </p:stCondLst>
                                        </p:cTn>
                                        <p:tgtEl>
                                          <p:spTgt spid="6">
                                            <p:graphicEl>
                                              <a:chart seriesIdx="4" categoryIdx="1" bldStep="ptInCategory"/>
                                            </p:graphicEl>
                                          </p:spTgt>
                                        </p:tgtEl>
                                        <p:attrNameLst>
                                          <p:attrName>style.visibility</p:attrName>
                                        </p:attrNameLst>
                                      </p:cBhvr>
                                      <p:to>
                                        <p:strVal val="visible"/>
                                      </p:to>
                                    </p:set>
                                    <p:animEffect transition="in" filter="wipe(down)">
                                      <p:cBhvr>
                                        <p:cTn id="44" dur="500"/>
                                        <p:tgtEl>
                                          <p:spTgt spid="6">
                                            <p:graphicEl>
                                              <a:chart seriesIdx="4" categoryIdx="1" bldStep="ptInCategory"/>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49" dur="500"/>
                                        <p:tgtEl>
                                          <p:spTgt spid="6">
                                            <p:graphicEl>
                                              <a:chart seriesIdx="0" categoryIdx="2" bldStep="ptInCategory"/>
                                            </p:graphicEl>
                                          </p:spTgt>
                                        </p:tgtEl>
                                      </p:cBhvr>
                                    </p:animEffect>
                                  </p:childTnLst>
                                </p:cTn>
                              </p:par>
                            </p:childTnLst>
                          </p:cTn>
                        </p:par>
                        <p:par>
                          <p:cTn id="50" fill="hold">
                            <p:stCondLst>
                              <p:cond delay="500"/>
                            </p:stCondLst>
                            <p:childTnLst>
                              <p:par>
                                <p:cTn id="51" presetID="22" presetClass="entr" presetSubtype="4" fill="hold" grpId="0" nodeType="afterEffect">
                                  <p:stCondLst>
                                    <p:cond delay="0"/>
                                  </p:stCondLst>
                                  <p:childTnLst>
                                    <p:set>
                                      <p:cBhvr>
                                        <p:cTn id="52"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53" dur="500"/>
                                        <p:tgtEl>
                                          <p:spTgt spid="6">
                                            <p:graphicEl>
                                              <a:chart seriesIdx="1" categoryIdx="2" bldStep="ptInCategory"/>
                                            </p:graphicEl>
                                          </p:spTgt>
                                        </p:tgtEl>
                                      </p:cBhvr>
                                    </p:animEffect>
                                  </p:childTnLst>
                                </p:cTn>
                              </p:par>
                            </p:childTnLst>
                          </p:cTn>
                        </p:par>
                        <p:par>
                          <p:cTn id="54" fill="hold">
                            <p:stCondLst>
                              <p:cond delay="1000"/>
                            </p:stCondLst>
                            <p:childTnLst>
                              <p:par>
                                <p:cTn id="55" presetID="22" presetClass="entr" presetSubtype="4" fill="hold" grpId="0" nodeType="afterEffect">
                                  <p:stCondLst>
                                    <p:cond delay="0"/>
                                  </p:stCondLst>
                                  <p:childTnLst>
                                    <p:set>
                                      <p:cBhvr>
                                        <p:cTn id="5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57" dur="500"/>
                                        <p:tgtEl>
                                          <p:spTgt spid="6">
                                            <p:graphicEl>
                                              <a:chart seriesIdx="2" categoryIdx="2" bldStep="ptInCategory"/>
                                            </p:graphicEl>
                                          </p:spTgt>
                                        </p:tgtEl>
                                      </p:cBhvr>
                                    </p:animEffect>
                                  </p:childTnLst>
                                </p:cTn>
                              </p:par>
                            </p:childTnLst>
                          </p:cTn>
                        </p:par>
                        <p:par>
                          <p:cTn id="58" fill="hold">
                            <p:stCondLst>
                              <p:cond delay="1500"/>
                            </p:stCondLst>
                            <p:childTnLst>
                              <p:par>
                                <p:cTn id="59" presetID="22" presetClass="entr" presetSubtype="4" fill="hold" grpId="0" nodeType="afterEffect">
                                  <p:stCondLst>
                                    <p:cond delay="0"/>
                                  </p:stCondLst>
                                  <p:childTnLst>
                                    <p:set>
                                      <p:cBhvr>
                                        <p:cTn id="60" dur="1" fill="hold">
                                          <p:stCondLst>
                                            <p:cond delay="0"/>
                                          </p:stCondLst>
                                        </p:cTn>
                                        <p:tgtEl>
                                          <p:spTgt spid="6">
                                            <p:graphicEl>
                                              <a:chart seriesIdx="3" categoryIdx="2" bldStep="ptInCategory"/>
                                            </p:graphicEl>
                                          </p:spTgt>
                                        </p:tgtEl>
                                        <p:attrNameLst>
                                          <p:attrName>style.visibility</p:attrName>
                                        </p:attrNameLst>
                                      </p:cBhvr>
                                      <p:to>
                                        <p:strVal val="visible"/>
                                      </p:to>
                                    </p:set>
                                    <p:animEffect transition="in" filter="wipe(down)">
                                      <p:cBhvr>
                                        <p:cTn id="61" dur="500"/>
                                        <p:tgtEl>
                                          <p:spTgt spid="6">
                                            <p:graphicEl>
                                              <a:chart seriesIdx="3" categoryIdx="2" bldStep="ptInCategory"/>
                                            </p:graphicEl>
                                          </p:spTgt>
                                        </p:tgtEl>
                                      </p:cBhvr>
                                    </p:animEffect>
                                  </p:childTnLst>
                                </p:cTn>
                              </p:par>
                            </p:childTnLst>
                          </p:cTn>
                        </p:par>
                        <p:par>
                          <p:cTn id="62" fill="hold">
                            <p:stCondLst>
                              <p:cond delay="2000"/>
                            </p:stCondLst>
                            <p:childTnLst>
                              <p:par>
                                <p:cTn id="63" presetID="22" presetClass="entr" presetSubtype="4" fill="hold" grpId="0" nodeType="afterEffect">
                                  <p:stCondLst>
                                    <p:cond delay="0"/>
                                  </p:stCondLst>
                                  <p:childTnLst>
                                    <p:set>
                                      <p:cBhvr>
                                        <p:cTn id="64" dur="1" fill="hold">
                                          <p:stCondLst>
                                            <p:cond delay="0"/>
                                          </p:stCondLst>
                                        </p:cTn>
                                        <p:tgtEl>
                                          <p:spTgt spid="6">
                                            <p:graphicEl>
                                              <a:chart seriesIdx="4" categoryIdx="2" bldStep="ptInCategory"/>
                                            </p:graphicEl>
                                          </p:spTgt>
                                        </p:tgtEl>
                                        <p:attrNameLst>
                                          <p:attrName>style.visibility</p:attrName>
                                        </p:attrNameLst>
                                      </p:cBhvr>
                                      <p:to>
                                        <p:strVal val="visible"/>
                                      </p:to>
                                    </p:set>
                                    <p:animEffect transition="in" filter="wipe(down)">
                                      <p:cBhvr>
                                        <p:cTn id="65" dur="500"/>
                                        <p:tgtEl>
                                          <p:spTgt spid="6">
                                            <p:graphicEl>
                                              <a:chart seriesIdx="4" categoryIdx="2" bldStep="ptInCategory"/>
                                            </p:graphicEl>
                                          </p:spTgt>
                                        </p:tgtEl>
                                      </p:cBhvr>
                                    </p:animEffect>
                                  </p:childTnLst>
                                </p:cTn>
                              </p:par>
                            </p:childTnLst>
                          </p:cTn>
                        </p:par>
                        <p:par>
                          <p:cTn id="66" fill="hold">
                            <p:stCondLst>
                              <p:cond delay="2500"/>
                            </p:stCondLst>
                            <p:childTnLst>
                              <p:par>
                                <p:cTn id="67" presetID="22" presetClass="entr" presetSubtype="4" fill="hold" grpId="0" nodeType="afterEffect">
                                  <p:stCondLst>
                                    <p:cond delay="0"/>
                                  </p:stCondLst>
                                  <p:childTnLst>
                                    <p:set>
                                      <p:cBhvr>
                                        <p:cTn id="68"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69" dur="500"/>
                                        <p:tgtEl>
                                          <p:spTgt spid="6">
                                            <p:graphicEl>
                                              <a:chart seriesIdx="0" categoryIdx="3" bldStep="ptInCategory"/>
                                            </p:graphicEl>
                                          </p:spTgt>
                                        </p:tgtEl>
                                      </p:cBhvr>
                                    </p:animEffect>
                                  </p:childTnLst>
                                </p:cTn>
                              </p:par>
                            </p:childTnLst>
                          </p:cTn>
                        </p:par>
                        <p:par>
                          <p:cTn id="70" fill="hold">
                            <p:stCondLst>
                              <p:cond delay="3000"/>
                            </p:stCondLst>
                            <p:childTnLst>
                              <p:par>
                                <p:cTn id="71" presetID="22" presetClass="entr" presetSubtype="4" fill="hold" grpId="0" nodeType="afterEffect">
                                  <p:stCondLst>
                                    <p:cond delay="0"/>
                                  </p:stCondLst>
                                  <p:childTnLst>
                                    <p:set>
                                      <p:cBhvr>
                                        <p:cTn id="72"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73" dur="500"/>
                                        <p:tgtEl>
                                          <p:spTgt spid="6">
                                            <p:graphicEl>
                                              <a:chart seriesIdx="1" categoryIdx="3" bldStep="ptInCategory"/>
                                            </p:graphicEl>
                                          </p:spTgt>
                                        </p:tgtEl>
                                      </p:cBhvr>
                                    </p:animEffect>
                                  </p:childTnLst>
                                </p:cTn>
                              </p:par>
                            </p:childTnLst>
                          </p:cTn>
                        </p:par>
                        <p:par>
                          <p:cTn id="74" fill="hold">
                            <p:stCondLst>
                              <p:cond delay="3500"/>
                            </p:stCondLst>
                            <p:childTnLst>
                              <p:par>
                                <p:cTn id="75" presetID="22" presetClass="entr" presetSubtype="4" fill="hold" grpId="0" nodeType="afterEffect">
                                  <p:stCondLst>
                                    <p:cond delay="0"/>
                                  </p:stCondLst>
                                  <p:childTnLst>
                                    <p:set>
                                      <p:cBhvr>
                                        <p:cTn id="76"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77" dur="500"/>
                                        <p:tgtEl>
                                          <p:spTgt spid="6">
                                            <p:graphicEl>
                                              <a:chart seriesIdx="2" categoryIdx="3" bldStep="ptInCategory"/>
                                            </p:graphicEl>
                                          </p:spTgt>
                                        </p:tgtEl>
                                      </p:cBhvr>
                                    </p:animEffect>
                                  </p:childTnLst>
                                </p:cTn>
                              </p:par>
                            </p:childTnLst>
                          </p:cTn>
                        </p:par>
                        <p:par>
                          <p:cTn id="78" fill="hold">
                            <p:stCondLst>
                              <p:cond delay="4000"/>
                            </p:stCondLst>
                            <p:childTnLst>
                              <p:par>
                                <p:cTn id="79" presetID="22" presetClass="entr" presetSubtype="4" fill="hold" grpId="0" nodeType="afterEffect">
                                  <p:stCondLst>
                                    <p:cond delay="0"/>
                                  </p:stCondLst>
                                  <p:childTnLst>
                                    <p:set>
                                      <p:cBhvr>
                                        <p:cTn id="80" dur="1" fill="hold">
                                          <p:stCondLst>
                                            <p:cond delay="0"/>
                                          </p:stCondLst>
                                        </p:cTn>
                                        <p:tgtEl>
                                          <p:spTgt spid="6">
                                            <p:graphicEl>
                                              <a:chart seriesIdx="3" categoryIdx="3" bldStep="ptInCategory"/>
                                            </p:graphicEl>
                                          </p:spTgt>
                                        </p:tgtEl>
                                        <p:attrNameLst>
                                          <p:attrName>style.visibility</p:attrName>
                                        </p:attrNameLst>
                                      </p:cBhvr>
                                      <p:to>
                                        <p:strVal val="visible"/>
                                      </p:to>
                                    </p:set>
                                    <p:animEffect transition="in" filter="wipe(down)">
                                      <p:cBhvr>
                                        <p:cTn id="81" dur="500"/>
                                        <p:tgtEl>
                                          <p:spTgt spid="6">
                                            <p:graphicEl>
                                              <a:chart seriesIdx="3" categoryIdx="3" bldStep="ptInCategory"/>
                                            </p:graphicEl>
                                          </p:spTgt>
                                        </p:tgtEl>
                                      </p:cBhvr>
                                    </p:animEffect>
                                  </p:childTnLst>
                                </p:cTn>
                              </p:par>
                            </p:childTnLst>
                          </p:cTn>
                        </p:par>
                        <p:par>
                          <p:cTn id="82" fill="hold">
                            <p:stCondLst>
                              <p:cond delay="4500"/>
                            </p:stCondLst>
                            <p:childTnLst>
                              <p:par>
                                <p:cTn id="83" presetID="22" presetClass="entr" presetSubtype="4" fill="hold" grpId="0" nodeType="afterEffect">
                                  <p:stCondLst>
                                    <p:cond delay="0"/>
                                  </p:stCondLst>
                                  <p:childTnLst>
                                    <p:set>
                                      <p:cBhvr>
                                        <p:cTn id="84" dur="1" fill="hold">
                                          <p:stCondLst>
                                            <p:cond delay="0"/>
                                          </p:stCondLst>
                                        </p:cTn>
                                        <p:tgtEl>
                                          <p:spTgt spid="6">
                                            <p:graphicEl>
                                              <a:chart seriesIdx="4" categoryIdx="3" bldStep="ptInCategory"/>
                                            </p:graphicEl>
                                          </p:spTgt>
                                        </p:tgtEl>
                                        <p:attrNameLst>
                                          <p:attrName>style.visibility</p:attrName>
                                        </p:attrNameLst>
                                      </p:cBhvr>
                                      <p:to>
                                        <p:strVal val="visible"/>
                                      </p:to>
                                    </p:set>
                                    <p:animEffect transition="in" filter="wipe(down)">
                                      <p:cBhvr>
                                        <p:cTn id="85" dur="500"/>
                                        <p:tgtEl>
                                          <p:spTgt spid="6">
                                            <p:graphicEl>
                                              <a:chart seriesIdx="4" categoryIdx="3" bldStep="ptInCategory"/>
                                            </p:graphicEl>
                                          </p:spTgt>
                                        </p:tgtEl>
                                      </p:cBhvr>
                                    </p:animEffect>
                                  </p:childTnLst>
                                </p:cTn>
                              </p:par>
                            </p:childTnLst>
                          </p:cTn>
                        </p:par>
                        <p:par>
                          <p:cTn id="86" fill="hold">
                            <p:stCondLst>
                              <p:cond delay="5000"/>
                            </p:stCondLst>
                            <p:childTnLst>
                              <p:par>
                                <p:cTn id="87" presetID="22" presetClass="entr" presetSubtype="4" fill="hold" grpId="0" nodeType="afterEffect">
                                  <p:stCondLst>
                                    <p:cond delay="0"/>
                                  </p:stCondLst>
                                  <p:childTnLst>
                                    <p:set>
                                      <p:cBhvr>
                                        <p:cTn id="88" dur="1" fill="hold">
                                          <p:stCondLst>
                                            <p:cond delay="0"/>
                                          </p:stCondLst>
                                        </p:cTn>
                                        <p:tgtEl>
                                          <p:spTgt spid="6">
                                            <p:graphicEl>
                                              <a:chart seriesIdx="0" categoryIdx="4" bldStep="ptInCategory"/>
                                            </p:graphicEl>
                                          </p:spTgt>
                                        </p:tgtEl>
                                        <p:attrNameLst>
                                          <p:attrName>style.visibility</p:attrName>
                                        </p:attrNameLst>
                                      </p:cBhvr>
                                      <p:to>
                                        <p:strVal val="visible"/>
                                      </p:to>
                                    </p:set>
                                    <p:animEffect transition="in" filter="wipe(down)">
                                      <p:cBhvr>
                                        <p:cTn id="89" dur="500"/>
                                        <p:tgtEl>
                                          <p:spTgt spid="6">
                                            <p:graphicEl>
                                              <a:chart seriesIdx="0" categoryIdx="4" bldStep="ptInCategory"/>
                                            </p:graphicEl>
                                          </p:spTgt>
                                        </p:tgtEl>
                                      </p:cBhvr>
                                    </p:animEffect>
                                  </p:childTnLst>
                                </p:cTn>
                              </p:par>
                            </p:childTnLst>
                          </p:cTn>
                        </p:par>
                        <p:par>
                          <p:cTn id="90" fill="hold">
                            <p:stCondLst>
                              <p:cond delay="5500"/>
                            </p:stCondLst>
                            <p:childTnLst>
                              <p:par>
                                <p:cTn id="91" presetID="22" presetClass="entr" presetSubtype="4" fill="hold" grpId="0" nodeType="afterEffect">
                                  <p:stCondLst>
                                    <p:cond delay="0"/>
                                  </p:stCondLst>
                                  <p:childTnLst>
                                    <p:set>
                                      <p:cBhvr>
                                        <p:cTn id="92" dur="1" fill="hold">
                                          <p:stCondLst>
                                            <p:cond delay="0"/>
                                          </p:stCondLst>
                                        </p:cTn>
                                        <p:tgtEl>
                                          <p:spTgt spid="6">
                                            <p:graphicEl>
                                              <a:chart seriesIdx="1" categoryIdx="4" bldStep="ptInCategory"/>
                                            </p:graphicEl>
                                          </p:spTgt>
                                        </p:tgtEl>
                                        <p:attrNameLst>
                                          <p:attrName>style.visibility</p:attrName>
                                        </p:attrNameLst>
                                      </p:cBhvr>
                                      <p:to>
                                        <p:strVal val="visible"/>
                                      </p:to>
                                    </p:set>
                                    <p:animEffect transition="in" filter="wipe(down)">
                                      <p:cBhvr>
                                        <p:cTn id="93" dur="500"/>
                                        <p:tgtEl>
                                          <p:spTgt spid="6">
                                            <p:graphicEl>
                                              <a:chart seriesIdx="1" categoryIdx="4" bldStep="ptInCategory"/>
                                            </p:graphicEl>
                                          </p:spTgt>
                                        </p:tgtEl>
                                      </p:cBhvr>
                                    </p:animEffect>
                                  </p:childTnLst>
                                </p:cTn>
                              </p:par>
                            </p:childTnLst>
                          </p:cTn>
                        </p:par>
                        <p:par>
                          <p:cTn id="94" fill="hold">
                            <p:stCondLst>
                              <p:cond delay="6000"/>
                            </p:stCondLst>
                            <p:childTnLst>
                              <p:par>
                                <p:cTn id="95" presetID="22" presetClass="entr" presetSubtype="4" fill="hold" grpId="0" nodeType="afterEffect">
                                  <p:stCondLst>
                                    <p:cond delay="0"/>
                                  </p:stCondLst>
                                  <p:childTnLst>
                                    <p:set>
                                      <p:cBhvr>
                                        <p:cTn id="96" dur="1" fill="hold">
                                          <p:stCondLst>
                                            <p:cond delay="0"/>
                                          </p:stCondLst>
                                        </p:cTn>
                                        <p:tgtEl>
                                          <p:spTgt spid="6">
                                            <p:graphicEl>
                                              <a:chart seriesIdx="2" categoryIdx="4" bldStep="ptInCategory"/>
                                            </p:graphicEl>
                                          </p:spTgt>
                                        </p:tgtEl>
                                        <p:attrNameLst>
                                          <p:attrName>style.visibility</p:attrName>
                                        </p:attrNameLst>
                                      </p:cBhvr>
                                      <p:to>
                                        <p:strVal val="visible"/>
                                      </p:to>
                                    </p:set>
                                    <p:animEffect transition="in" filter="wipe(down)">
                                      <p:cBhvr>
                                        <p:cTn id="97" dur="500"/>
                                        <p:tgtEl>
                                          <p:spTgt spid="6">
                                            <p:graphicEl>
                                              <a:chart seriesIdx="2" categoryIdx="4" bldStep="ptInCategory"/>
                                            </p:graphicEl>
                                          </p:spTgt>
                                        </p:tgtEl>
                                      </p:cBhvr>
                                    </p:animEffect>
                                  </p:childTnLst>
                                </p:cTn>
                              </p:par>
                            </p:childTnLst>
                          </p:cTn>
                        </p:par>
                        <p:par>
                          <p:cTn id="98" fill="hold">
                            <p:stCondLst>
                              <p:cond delay="6500"/>
                            </p:stCondLst>
                            <p:childTnLst>
                              <p:par>
                                <p:cTn id="99" presetID="22" presetClass="entr" presetSubtype="4" fill="hold" grpId="0" nodeType="afterEffect">
                                  <p:stCondLst>
                                    <p:cond delay="0"/>
                                  </p:stCondLst>
                                  <p:childTnLst>
                                    <p:set>
                                      <p:cBhvr>
                                        <p:cTn id="100" dur="1" fill="hold">
                                          <p:stCondLst>
                                            <p:cond delay="0"/>
                                          </p:stCondLst>
                                        </p:cTn>
                                        <p:tgtEl>
                                          <p:spTgt spid="6">
                                            <p:graphicEl>
                                              <a:chart seriesIdx="3" categoryIdx="4" bldStep="ptInCategory"/>
                                            </p:graphicEl>
                                          </p:spTgt>
                                        </p:tgtEl>
                                        <p:attrNameLst>
                                          <p:attrName>style.visibility</p:attrName>
                                        </p:attrNameLst>
                                      </p:cBhvr>
                                      <p:to>
                                        <p:strVal val="visible"/>
                                      </p:to>
                                    </p:set>
                                    <p:animEffect transition="in" filter="wipe(down)">
                                      <p:cBhvr>
                                        <p:cTn id="101" dur="500"/>
                                        <p:tgtEl>
                                          <p:spTgt spid="6">
                                            <p:graphicEl>
                                              <a:chart seriesIdx="3" categoryIdx="4" bldStep="ptInCategory"/>
                                            </p:graphicEl>
                                          </p:spTgt>
                                        </p:tgtEl>
                                      </p:cBhvr>
                                    </p:animEffect>
                                  </p:childTnLst>
                                </p:cTn>
                              </p:par>
                            </p:childTnLst>
                          </p:cTn>
                        </p:par>
                        <p:par>
                          <p:cTn id="102" fill="hold">
                            <p:stCondLst>
                              <p:cond delay="7000"/>
                            </p:stCondLst>
                            <p:childTnLst>
                              <p:par>
                                <p:cTn id="103" presetID="22" presetClass="entr" presetSubtype="4" fill="hold" grpId="0" nodeType="afterEffect">
                                  <p:stCondLst>
                                    <p:cond delay="0"/>
                                  </p:stCondLst>
                                  <p:childTnLst>
                                    <p:set>
                                      <p:cBhvr>
                                        <p:cTn id="104" dur="1" fill="hold">
                                          <p:stCondLst>
                                            <p:cond delay="0"/>
                                          </p:stCondLst>
                                        </p:cTn>
                                        <p:tgtEl>
                                          <p:spTgt spid="6">
                                            <p:graphicEl>
                                              <a:chart seriesIdx="4" categoryIdx="4" bldStep="ptInCategory"/>
                                            </p:graphicEl>
                                          </p:spTgt>
                                        </p:tgtEl>
                                        <p:attrNameLst>
                                          <p:attrName>style.visibility</p:attrName>
                                        </p:attrNameLst>
                                      </p:cBhvr>
                                      <p:to>
                                        <p:strVal val="visible"/>
                                      </p:to>
                                    </p:set>
                                    <p:animEffect transition="in" filter="wipe(down)">
                                      <p:cBhvr>
                                        <p:cTn id="105" dur="500"/>
                                        <p:tgtEl>
                                          <p:spTgt spid="6">
                                            <p:graphicEl>
                                              <a:chart seriesIdx="4" categoryIdx="4"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Lst>
  </p:timing>
</p:sld>
</file>

<file path=ppt/theme/theme1.xml><?xml version="1.0" encoding="utf-8"?>
<a:theme xmlns:a="http://schemas.openxmlformats.org/drawingml/2006/main" name="Office Theme 2013 - 2022">
  <a:themeElements>
    <a:clrScheme name="Custom 6">
      <a:dk1>
        <a:srgbClr val="121923"/>
      </a:dk1>
      <a:lt1>
        <a:srgbClr val="FFFFFF"/>
      </a:lt1>
      <a:dk2>
        <a:srgbClr val="3E4D5E"/>
      </a:dk2>
      <a:lt2>
        <a:srgbClr val="F6F6F6"/>
      </a:lt2>
      <a:accent1>
        <a:srgbClr val="023E8A"/>
      </a:accent1>
      <a:accent2>
        <a:srgbClr val="1769A6"/>
      </a:accent2>
      <a:accent3>
        <a:srgbClr val="2C93C1"/>
      </a:accent3>
      <a:accent4>
        <a:srgbClr val="41BFDD"/>
      </a:accent4>
      <a:accent5>
        <a:srgbClr val="C71F37"/>
      </a:accent5>
      <a:accent6>
        <a:srgbClr val="D75137"/>
      </a:accent6>
      <a:hlink>
        <a:srgbClr val="E78338"/>
      </a:hlink>
      <a:folHlink>
        <a:srgbClr val="F7B5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87E8B96FCF864CB85AB4B6AC34FAB5" ma:contentTypeVersion="15" ma:contentTypeDescription="Create a new document." ma:contentTypeScope="" ma:versionID="1cc839f69b3a672f299cc98c699bd432">
  <xsd:schema xmlns:xsd="http://www.w3.org/2001/XMLSchema" xmlns:xs="http://www.w3.org/2001/XMLSchema" xmlns:p="http://schemas.microsoft.com/office/2006/metadata/properties" xmlns:ns2="9981a0b5-bceb-44ff-a03b-acaa9ce2b8c8" xmlns:ns3="c6ac3b24-82a5-4123-9d4d-8202cf45aac5" targetNamespace="http://schemas.microsoft.com/office/2006/metadata/properties" ma:root="true" ma:fieldsID="31f3736caf275cb2517883b5f119d9c0" ns2:_="" ns3:_="">
    <xsd:import namespace="9981a0b5-bceb-44ff-a03b-acaa9ce2b8c8"/>
    <xsd:import namespace="c6ac3b24-82a5-4123-9d4d-8202cf45aa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81a0b5-bceb-44ff-a03b-acaa9ce2b8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96c4548-8388-4a5c-a042-901027bb49a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ac3b24-82a5-4123-9d4d-8202cf45aac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ea90efe-2685-4846-b830-aa61930bed94}" ma:internalName="TaxCatchAll" ma:showField="CatchAllData" ma:web="c6ac3b24-82a5-4123-9d4d-8202cf45aa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6ac3b24-82a5-4123-9d4d-8202cf45aac5" xsi:nil="true"/>
    <lcf76f155ced4ddcb4097134ff3c332f xmlns="9981a0b5-bceb-44ff-a03b-acaa9ce2b8c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020844-14A7-484D-B97D-B1774A66F53F}">
  <ds:schemaRefs>
    <ds:schemaRef ds:uri="9981a0b5-bceb-44ff-a03b-acaa9ce2b8c8"/>
    <ds:schemaRef ds:uri="c6ac3b24-82a5-4123-9d4d-8202cf45aa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xml><?xml version="1.0" encoding="utf-8"?>
<ds:datastoreItem xmlns:ds="http://schemas.openxmlformats.org/officeDocument/2006/customXml" ds:itemID="{FF75F7DF-2B87-4299-80A5-1996B0B6300E}">
  <ds:schemaRefs>
    <ds:schemaRef ds:uri="http://purl.org/dc/dcmitype/"/>
    <ds:schemaRef ds:uri="http://schemas.microsoft.com/office/infopath/2007/PartnerControls"/>
    <ds:schemaRef ds:uri="9981a0b5-bceb-44ff-a03b-acaa9ce2b8c8"/>
    <ds:schemaRef ds:uri="http://purl.org/dc/elements/1.1/"/>
    <ds:schemaRef ds:uri="http://schemas.microsoft.com/office/2006/metadata/properties"/>
    <ds:schemaRef ds:uri="c6ac3b24-82a5-4123-9d4d-8202cf45aac5"/>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220561F5-8099-44CB-8219-2BE4F6B80B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1320</TotalTime>
  <Words>1336</Words>
  <Application>Microsoft Office PowerPoint</Application>
  <PresentationFormat>Widescreen</PresentationFormat>
  <Paragraphs>204</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 2013 - 2022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Anlu Keeve</dc:creator>
  <cp:lastModifiedBy>Hermann Pretorius</cp:lastModifiedBy>
  <cp:revision>4</cp:revision>
  <dcterms:created xsi:type="dcterms:W3CDTF">2023-11-01T08:41:13Z</dcterms:created>
  <dcterms:modified xsi:type="dcterms:W3CDTF">2023-11-28T07:41:19Z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0x010100DE87E8B96FCF864CB85AB4B6AC34FAB5</vt:lpwstr>
  </property>
  <property fmtid="{D5CDD505-2E9C-101B-9397-08002B2CF9AE}" pid="3" name="MediaServiceImageTags">
    <vt:lpwstr/>
  </property>
</Properties>
</file>